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6"/>
  </p:notesMasterIdLst>
  <p:sldIdLst>
    <p:sldId id="278" r:id="rId5"/>
    <p:sldId id="279" r:id="rId6"/>
    <p:sldId id="280" r:id="rId7"/>
    <p:sldId id="300" r:id="rId8"/>
    <p:sldId id="281" r:id="rId9"/>
    <p:sldId id="282" r:id="rId10"/>
    <p:sldId id="283" r:id="rId11"/>
    <p:sldId id="284" r:id="rId12"/>
    <p:sldId id="286" r:id="rId13"/>
    <p:sldId id="285" r:id="rId14"/>
    <p:sldId id="287" r:id="rId15"/>
    <p:sldId id="288" r:id="rId16"/>
    <p:sldId id="290" r:id="rId17"/>
    <p:sldId id="289" r:id="rId18"/>
    <p:sldId id="291" r:id="rId19"/>
    <p:sldId id="292" r:id="rId20"/>
    <p:sldId id="293" r:id="rId21"/>
    <p:sldId id="294" r:id="rId22"/>
    <p:sldId id="299" r:id="rId23"/>
    <p:sldId id="296" r:id="rId24"/>
    <p:sldId id="29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72" d="100"/>
          <a:sy n="72" d="100"/>
        </p:scale>
        <p:origin x="61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236AC9-0EA7-49DB-BC07-10DF0872604D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BB8C585-87A5-4E8E-A97D-BB327A548833}">
      <dgm:prSet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2000" dirty="0"/>
            <a:t>Every bounding box in the image consists of the following attributes:</a:t>
          </a:r>
        </a:p>
      </dgm:t>
    </dgm:pt>
    <dgm:pt modelId="{6EE374F2-9756-47EE-9F24-4F49F2089295}" type="parTrans" cxnId="{FE035DDC-5C95-4F98-ADB5-6874688822DF}">
      <dgm:prSet/>
      <dgm:spPr/>
      <dgm:t>
        <a:bodyPr/>
        <a:lstStyle/>
        <a:p>
          <a:endParaRPr lang="en-US"/>
        </a:p>
      </dgm:t>
    </dgm:pt>
    <dgm:pt modelId="{95CCD472-B68F-49A6-B954-5769D5528491}" type="sibTrans" cxnId="{FE035DDC-5C95-4F98-ADB5-6874688822DF}">
      <dgm:prSet/>
      <dgm:spPr/>
      <dgm:t>
        <a:bodyPr/>
        <a:lstStyle/>
        <a:p>
          <a:endParaRPr lang="en-US"/>
        </a:p>
      </dgm:t>
    </dgm:pt>
    <dgm:pt modelId="{4F784777-35DC-4A59-BED4-E9AC3C555E8B}">
      <dgm:prSet custT="1"/>
      <dgm:spPr/>
      <dgm:t>
        <a:bodyPr/>
        <a:lstStyle/>
        <a:p>
          <a:r>
            <a:rPr lang="en-US" sz="2000" dirty="0"/>
            <a:t>Width (</a:t>
          </a:r>
          <a:r>
            <a:rPr lang="en-US" sz="2000" dirty="0" err="1"/>
            <a:t>bw</a:t>
          </a:r>
          <a:r>
            <a:rPr lang="en-US" sz="2000" dirty="0"/>
            <a:t>)</a:t>
          </a:r>
        </a:p>
      </dgm:t>
    </dgm:pt>
    <dgm:pt modelId="{8CD233B0-CA05-46D2-A7AE-F530F66B1723}" type="parTrans" cxnId="{24C5BFAF-9E35-4456-8F92-3DEAD9A8B1BD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>
            <a:solidFill>
              <a:schemeClr val="bg1"/>
            </a:solidFill>
            <a:highlight>
              <a:srgbClr val="000000"/>
            </a:highlight>
          </a:endParaRPr>
        </a:p>
      </dgm:t>
    </dgm:pt>
    <dgm:pt modelId="{264E5627-E270-4FDC-B065-0B7E7439E75A}" type="sibTrans" cxnId="{24C5BFAF-9E35-4456-8F92-3DEAD9A8B1BD}">
      <dgm:prSet/>
      <dgm:spPr/>
      <dgm:t>
        <a:bodyPr/>
        <a:lstStyle/>
        <a:p>
          <a:endParaRPr lang="en-US"/>
        </a:p>
      </dgm:t>
    </dgm:pt>
    <dgm:pt modelId="{BAEFB5FF-6D60-4B38-A936-6DD438A1FF10}">
      <dgm:prSet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2000" dirty="0"/>
            <a:t>Height (</a:t>
          </a:r>
          <a:r>
            <a:rPr lang="en-US" sz="2000" dirty="0" err="1"/>
            <a:t>bh</a:t>
          </a:r>
          <a:r>
            <a:rPr lang="en-US" sz="2000" dirty="0"/>
            <a:t>)</a:t>
          </a:r>
        </a:p>
      </dgm:t>
    </dgm:pt>
    <dgm:pt modelId="{EBDC0E1D-476B-4BFF-8B04-C58B68F8B028}" type="parTrans" cxnId="{812ACBE2-6E0E-4495-A91A-3EBE7E07E892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2212C14B-DAC3-47C4-B4B2-E606057C4B0B}" type="sibTrans" cxnId="{812ACBE2-6E0E-4495-A91A-3EBE7E07E892}">
      <dgm:prSet/>
      <dgm:spPr/>
      <dgm:t>
        <a:bodyPr/>
        <a:lstStyle/>
        <a:p>
          <a:endParaRPr lang="en-US"/>
        </a:p>
      </dgm:t>
    </dgm:pt>
    <dgm:pt modelId="{13A4C78E-DD12-4F03-B487-CABBE2DBFD80}">
      <dgm:prSet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600" dirty="0"/>
            <a:t>Class (for example, person, car, traffic light, etc.)-c</a:t>
          </a:r>
        </a:p>
      </dgm:t>
    </dgm:pt>
    <dgm:pt modelId="{83254236-D78A-4DDB-9333-12A04CC544F1}" type="parTrans" cxnId="{B9A272A9-55DF-4DD6-B552-D79F9E652D08}">
      <dgm:prSet/>
      <dgm:spPr>
        <a:solidFill>
          <a:schemeClr val="bg1"/>
        </a:solidFill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33AF1B61-E63A-4067-BAD4-299F9AC2FC48}" type="sibTrans" cxnId="{B9A272A9-55DF-4DD6-B552-D79F9E652D08}">
      <dgm:prSet/>
      <dgm:spPr/>
      <dgm:t>
        <a:bodyPr/>
        <a:lstStyle/>
        <a:p>
          <a:endParaRPr lang="en-US"/>
        </a:p>
      </dgm:t>
    </dgm:pt>
    <dgm:pt modelId="{F52773E0-3CAB-4178-B18C-E1E0A9ABD894}">
      <dgm:prSet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1800" dirty="0"/>
            <a:t>Bounding box center (</a:t>
          </a:r>
          <a:r>
            <a:rPr lang="en-US" sz="1800" dirty="0" err="1"/>
            <a:t>bx,by</a:t>
          </a:r>
          <a:r>
            <a:rPr lang="en-US" sz="1800" dirty="0"/>
            <a:t>)</a:t>
          </a:r>
        </a:p>
      </dgm:t>
    </dgm:pt>
    <dgm:pt modelId="{EF32BF71-9D7A-4313-AB6F-1B4F4F530DA5}" type="parTrans" cxnId="{B0EEFAB8-037E-4FDF-B88E-9FFCEFB1626B}">
      <dgm:prSet/>
      <dgm:spPr>
        <a:solidFill>
          <a:schemeClr val="bg1"/>
        </a:solidFill>
        <a:ln>
          <a:solidFill>
            <a:schemeClr val="bg1"/>
          </a:solidFill>
        </a:ln>
      </dgm:spPr>
      <dgm:t>
        <a:bodyPr/>
        <a:lstStyle/>
        <a:p>
          <a:endParaRPr lang="en-US">
            <a:solidFill>
              <a:schemeClr val="bg1"/>
            </a:solidFill>
            <a:highlight>
              <a:srgbClr val="000000"/>
            </a:highlight>
          </a:endParaRPr>
        </a:p>
      </dgm:t>
    </dgm:pt>
    <dgm:pt modelId="{BDD73F15-B674-4EA8-8549-9BD23D8F0380}" type="sibTrans" cxnId="{B0EEFAB8-037E-4FDF-B88E-9FFCEFB1626B}">
      <dgm:prSet/>
      <dgm:spPr/>
      <dgm:t>
        <a:bodyPr/>
        <a:lstStyle/>
        <a:p>
          <a:endParaRPr lang="en-US"/>
        </a:p>
      </dgm:t>
    </dgm:pt>
    <dgm:pt modelId="{A7208527-F3AB-4B7F-B447-D7983CB33772}" type="pres">
      <dgm:prSet presAssocID="{D1236AC9-0EA7-49DB-BC07-10DF0872604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8119364-8F1A-4B9D-8900-367CA4FEFD57}" type="pres">
      <dgm:prSet presAssocID="{0BB8C585-87A5-4E8E-A97D-BB327A548833}" presName="hierRoot1" presStyleCnt="0"/>
      <dgm:spPr/>
    </dgm:pt>
    <dgm:pt modelId="{B4757706-E7FA-447F-8FCF-D49A3F90FA95}" type="pres">
      <dgm:prSet presAssocID="{0BB8C585-87A5-4E8E-A97D-BB327A548833}" presName="composite" presStyleCnt="0"/>
      <dgm:spPr/>
    </dgm:pt>
    <dgm:pt modelId="{93D79AA3-0B3C-4DBF-BCDE-F6BAD873E260}" type="pres">
      <dgm:prSet presAssocID="{0BB8C585-87A5-4E8E-A97D-BB327A548833}" presName="background" presStyleLbl="node0" presStyleIdx="0" presStyleCnt="1"/>
      <dgm:spPr>
        <a:solidFill>
          <a:schemeClr val="bg1">
            <a:lumMod val="95000"/>
            <a:lumOff val="5000"/>
          </a:schemeClr>
        </a:solidFill>
        <a:ln>
          <a:solidFill>
            <a:schemeClr val="bg1">
              <a:lumMod val="95000"/>
              <a:lumOff val="5000"/>
            </a:schemeClr>
          </a:solidFill>
        </a:ln>
      </dgm:spPr>
    </dgm:pt>
    <dgm:pt modelId="{A97917E7-575A-49B6-A306-A6F5ECE3AC6A}" type="pres">
      <dgm:prSet presAssocID="{0BB8C585-87A5-4E8E-A97D-BB327A548833}" presName="text" presStyleLbl="fgAcc0" presStyleIdx="0" presStyleCnt="1" custScaleX="324199">
        <dgm:presLayoutVars>
          <dgm:chPref val="3"/>
        </dgm:presLayoutVars>
      </dgm:prSet>
      <dgm:spPr/>
    </dgm:pt>
    <dgm:pt modelId="{CBC8D6B3-CC79-4351-8094-9FCAC4A99A45}" type="pres">
      <dgm:prSet presAssocID="{0BB8C585-87A5-4E8E-A97D-BB327A548833}" presName="hierChild2" presStyleCnt="0"/>
      <dgm:spPr/>
    </dgm:pt>
    <dgm:pt modelId="{29CD4860-5F22-4D49-AE29-B75F47502CE1}" type="pres">
      <dgm:prSet presAssocID="{8CD233B0-CA05-46D2-A7AE-F530F66B1723}" presName="Name10" presStyleLbl="parChTrans1D2" presStyleIdx="0" presStyleCnt="4"/>
      <dgm:spPr/>
    </dgm:pt>
    <dgm:pt modelId="{73CC5516-A8D9-494D-AF22-874A909F285B}" type="pres">
      <dgm:prSet presAssocID="{4F784777-35DC-4A59-BED4-E9AC3C555E8B}" presName="hierRoot2" presStyleCnt="0"/>
      <dgm:spPr/>
    </dgm:pt>
    <dgm:pt modelId="{97AEBF47-89EA-4667-939E-C9FA7D8D0A49}" type="pres">
      <dgm:prSet presAssocID="{4F784777-35DC-4A59-BED4-E9AC3C555E8B}" presName="composite2" presStyleCnt="0"/>
      <dgm:spPr/>
    </dgm:pt>
    <dgm:pt modelId="{C2622B3D-D767-43E7-8E64-309732F48115}" type="pres">
      <dgm:prSet presAssocID="{4F784777-35DC-4A59-BED4-E9AC3C555E8B}" presName="background2" presStyleLbl="node2" presStyleIdx="0" presStyleCnt="4"/>
      <dgm:spPr>
        <a:solidFill>
          <a:schemeClr val="bg1"/>
        </a:solidFill>
        <a:ln>
          <a:solidFill>
            <a:schemeClr val="bg1"/>
          </a:solidFill>
        </a:ln>
      </dgm:spPr>
    </dgm:pt>
    <dgm:pt modelId="{A0F6ECD4-CD2B-45D8-B6C6-CA7CE66B1570}" type="pres">
      <dgm:prSet presAssocID="{4F784777-35DC-4A59-BED4-E9AC3C555E8B}" presName="text2" presStyleLbl="fgAcc2" presStyleIdx="0" presStyleCnt="4">
        <dgm:presLayoutVars>
          <dgm:chPref val="3"/>
        </dgm:presLayoutVars>
      </dgm:prSet>
      <dgm:spPr/>
    </dgm:pt>
    <dgm:pt modelId="{B235A7BC-3956-4E48-8BD2-6D82315B4234}" type="pres">
      <dgm:prSet presAssocID="{4F784777-35DC-4A59-BED4-E9AC3C555E8B}" presName="hierChild3" presStyleCnt="0"/>
      <dgm:spPr/>
    </dgm:pt>
    <dgm:pt modelId="{4D6072C8-69FC-435D-BE35-3E7B5B6A07C5}" type="pres">
      <dgm:prSet presAssocID="{EBDC0E1D-476B-4BFF-8B04-C58B68F8B028}" presName="Name10" presStyleLbl="parChTrans1D2" presStyleIdx="1" presStyleCnt="4"/>
      <dgm:spPr/>
    </dgm:pt>
    <dgm:pt modelId="{954AA1D1-2AC5-4B95-9A23-EE71A16BBAD3}" type="pres">
      <dgm:prSet presAssocID="{BAEFB5FF-6D60-4B38-A936-6DD438A1FF10}" presName="hierRoot2" presStyleCnt="0"/>
      <dgm:spPr/>
    </dgm:pt>
    <dgm:pt modelId="{2DEC39E4-510E-4CC3-915F-4341546944AC}" type="pres">
      <dgm:prSet presAssocID="{BAEFB5FF-6D60-4B38-A936-6DD438A1FF10}" presName="composite2" presStyleCnt="0"/>
      <dgm:spPr/>
    </dgm:pt>
    <dgm:pt modelId="{979661CF-79D3-433D-9067-1C047F02DD17}" type="pres">
      <dgm:prSet presAssocID="{BAEFB5FF-6D60-4B38-A936-6DD438A1FF10}" presName="background2" presStyleLbl="node2" presStyleIdx="1" presStyleCnt="4"/>
      <dgm:spPr>
        <a:solidFill>
          <a:schemeClr val="bg1"/>
        </a:solidFill>
      </dgm:spPr>
    </dgm:pt>
    <dgm:pt modelId="{FA6388F6-7012-4D13-A182-709F6D841E74}" type="pres">
      <dgm:prSet presAssocID="{BAEFB5FF-6D60-4B38-A936-6DD438A1FF10}" presName="text2" presStyleLbl="fgAcc2" presStyleIdx="1" presStyleCnt="4">
        <dgm:presLayoutVars>
          <dgm:chPref val="3"/>
        </dgm:presLayoutVars>
      </dgm:prSet>
      <dgm:spPr/>
    </dgm:pt>
    <dgm:pt modelId="{90056BE3-8CDD-487F-8147-F8D51C90F840}" type="pres">
      <dgm:prSet presAssocID="{BAEFB5FF-6D60-4B38-A936-6DD438A1FF10}" presName="hierChild3" presStyleCnt="0"/>
      <dgm:spPr/>
    </dgm:pt>
    <dgm:pt modelId="{D1F285B6-8D66-4172-92DF-23325D89FAD9}" type="pres">
      <dgm:prSet presAssocID="{83254236-D78A-4DDB-9333-12A04CC544F1}" presName="Name10" presStyleLbl="parChTrans1D2" presStyleIdx="2" presStyleCnt="4"/>
      <dgm:spPr/>
    </dgm:pt>
    <dgm:pt modelId="{A5D65A36-F605-42C5-9FE9-639F37B171E5}" type="pres">
      <dgm:prSet presAssocID="{13A4C78E-DD12-4F03-B487-CABBE2DBFD80}" presName="hierRoot2" presStyleCnt="0"/>
      <dgm:spPr/>
    </dgm:pt>
    <dgm:pt modelId="{57E55C4F-7E55-46D9-AD98-FCAC697EA3B2}" type="pres">
      <dgm:prSet presAssocID="{13A4C78E-DD12-4F03-B487-CABBE2DBFD80}" presName="composite2" presStyleCnt="0"/>
      <dgm:spPr/>
    </dgm:pt>
    <dgm:pt modelId="{43711523-EB26-4FC3-A634-D6F7BD68B687}" type="pres">
      <dgm:prSet presAssocID="{13A4C78E-DD12-4F03-B487-CABBE2DBFD80}" presName="background2" presStyleLbl="node2" presStyleIdx="2" presStyleCnt="4"/>
      <dgm:spPr>
        <a:solidFill>
          <a:schemeClr val="bg1"/>
        </a:solidFill>
      </dgm:spPr>
    </dgm:pt>
    <dgm:pt modelId="{245A0596-A250-4806-843F-4DD2A8658036}" type="pres">
      <dgm:prSet presAssocID="{13A4C78E-DD12-4F03-B487-CABBE2DBFD80}" presName="text2" presStyleLbl="fgAcc2" presStyleIdx="2" presStyleCnt="4" custScaleX="141692" custScaleY="167309">
        <dgm:presLayoutVars>
          <dgm:chPref val="3"/>
        </dgm:presLayoutVars>
      </dgm:prSet>
      <dgm:spPr/>
    </dgm:pt>
    <dgm:pt modelId="{AE9ADE57-5EA6-4DD6-84DA-98DC207F2816}" type="pres">
      <dgm:prSet presAssocID="{13A4C78E-DD12-4F03-B487-CABBE2DBFD80}" presName="hierChild3" presStyleCnt="0"/>
      <dgm:spPr/>
    </dgm:pt>
    <dgm:pt modelId="{5A5F8C87-444D-42B8-AA03-E9F9D77B95CD}" type="pres">
      <dgm:prSet presAssocID="{EF32BF71-9D7A-4313-AB6F-1B4F4F530DA5}" presName="Name10" presStyleLbl="parChTrans1D2" presStyleIdx="3" presStyleCnt="4"/>
      <dgm:spPr/>
    </dgm:pt>
    <dgm:pt modelId="{B91874B9-4D67-4A52-A936-7731677D7352}" type="pres">
      <dgm:prSet presAssocID="{F52773E0-3CAB-4178-B18C-E1E0A9ABD894}" presName="hierRoot2" presStyleCnt="0"/>
      <dgm:spPr/>
    </dgm:pt>
    <dgm:pt modelId="{025A04E0-9C68-4FCD-AC5C-804E333E4F4A}" type="pres">
      <dgm:prSet presAssocID="{F52773E0-3CAB-4178-B18C-E1E0A9ABD894}" presName="composite2" presStyleCnt="0"/>
      <dgm:spPr/>
    </dgm:pt>
    <dgm:pt modelId="{FAC98D58-7C3D-411F-A2E2-0993219A8013}" type="pres">
      <dgm:prSet presAssocID="{F52773E0-3CAB-4178-B18C-E1E0A9ABD894}" presName="background2" presStyleLbl="node2" presStyleIdx="3" presStyleCnt="4"/>
      <dgm:spPr>
        <a:solidFill>
          <a:schemeClr val="bg1"/>
        </a:solidFill>
      </dgm:spPr>
    </dgm:pt>
    <dgm:pt modelId="{7C581B99-0BA3-4ED0-A119-E3331C1FF041}" type="pres">
      <dgm:prSet presAssocID="{F52773E0-3CAB-4178-B18C-E1E0A9ABD894}" presName="text2" presStyleLbl="fgAcc2" presStyleIdx="3" presStyleCnt="4" custScaleX="173498" custScaleY="129774">
        <dgm:presLayoutVars>
          <dgm:chPref val="3"/>
        </dgm:presLayoutVars>
      </dgm:prSet>
      <dgm:spPr/>
    </dgm:pt>
    <dgm:pt modelId="{64670175-C63E-46F4-9BE6-1D15D6B1897D}" type="pres">
      <dgm:prSet presAssocID="{F52773E0-3CAB-4178-B18C-E1E0A9ABD894}" presName="hierChild3" presStyleCnt="0"/>
      <dgm:spPr/>
    </dgm:pt>
  </dgm:ptLst>
  <dgm:cxnLst>
    <dgm:cxn modelId="{E73BCF00-3382-4F71-B120-0C186C3D5636}" type="presOf" srcId="{83254236-D78A-4DDB-9333-12A04CC544F1}" destId="{D1F285B6-8D66-4172-92DF-23325D89FAD9}" srcOrd="0" destOrd="0" presId="urn:microsoft.com/office/officeart/2005/8/layout/hierarchy1"/>
    <dgm:cxn modelId="{8C624023-8A66-42DE-B25B-2FC71E078232}" type="presOf" srcId="{EF32BF71-9D7A-4313-AB6F-1B4F4F530DA5}" destId="{5A5F8C87-444D-42B8-AA03-E9F9D77B95CD}" srcOrd="0" destOrd="0" presId="urn:microsoft.com/office/officeart/2005/8/layout/hierarchy1"/>
    <dgm:cxn modelId="{86C23534-AA02-45E0-AB87-7812D563BDDA}" type="presOf" srcId="{4F784777-35DC-4A59-BED4-E9AC3C555E8B}" destId="{A0F6ECD4-CD2B-45D8-B6C6-CA7CE66B1570}" srcOrd="0" destOrd="0" presId="urn:microsoft.com/office/officeart/2005/8/layout/hierarchy1"/>
    <dgm:cxn modelId="{3CBFD15C-8D68-4D2C-9B0D-E04508C16189}" type="presOf" srcId="{F52773E0-3CAB-4178-B18C-E1E0A9ABD894}" destId="{7C581B99-0BA3-4ED0-A119-E3331C1FF041}" srcOrd="0" destOrd="0" presId="urn:microsoft.com/office/officeart/2005/8/layout/hierarchy1"/>
    <dgm:cxn modelId="{87968B81-0DCF-46C3-B897-24841A6B154E}" type="presOf" srcId="{BAEFB5FF-6D60-4B38-A936-6DD438A1FF10}" destId="{FA6388F6-7012-4D13-A182-709F6D841E74}" srcOrd="0" destOrd="0" presId="urn:microsoft.com/office/officeart/2005/8/layout/hierarchy1"/>
    <dgm:cxn modelId="{0EEA2B82-E2AF-4AA7-A370-15F9C703B0A5}" type="presOf" srcId="{D1236AC9-0EA7-49DB-BC07-10DF0872604D}" destId="{A7208527-F3AB-4B7F-B447-D7983CB33772}" srcOrd="0" destOrd="0" presId="urn:microsoft.com/office/officeart/2005/8/layout/hierarchy1"/>
    <dgm:cxn modelId="{AAF300A6-2FCB-4C22-825C-9810D54589B8}" type="presOf" srcId="{0BB8C585-87A5-4E8E-A97D-BB327A548833}" destId="{A97917E7-575A-49B6-A306-A6F5ECE3AC6A}" srcOrd="0" destOrd="0" presId="urn:microsoft.com/office/officeart/2005/8/layout/hierarchy1"/>
    <dgm:cxn modelId="{3E6A4CA9-3882-4CF5-B435-6DAD659C92DE}" type="presOf" srcId="{13A4C78E-DD12-4F03-B487-CABBE2DBFD80}" destId="{245A0596-A250-4806-843F-4DD2A8658036}" srcOrd="0" destOrd="0" presId="urn:microsoft.com/office/officeart/2005/8/layout/hierarchy1"/>
    <dgm:cxn modelId="{B9A272A9-55DF-4DD6-B552-D79F9E652D08}" srcId="{0BB8C585-87A5-4E8E-A97D-BB327A548833}" destId="{13A4C78E-DD12-4F03-B487-CABBE2DBFD80}" srcOrd="2" destOrd="0" parTransId="{83254236-D78A-4DDB-9333-12A04CC544F1}" sibTransId="{33AF1B61-E63A-4067-BAD4-299F9AC2FC48}"/>
    <dgm:cxn modelId="{24C5BFAF-9E35-4456-8F92-3DEAD9A8B1BD}" srcId="{0BB8C585-87A5-4E8E-A97D-BB327A548833}" destId="{4F784777-35DC-4A59-BED4-E9AC3C555E8B}" srcOrd="0" destOrd="0" parTransId="{8CD233B0-CA05-46D2-A7AE-F530F66B1723}" sibTransId="{264E5627-E270-4FDC-B065-0B7E7439E75A}"/>
    <dgm:cxn modelId="{B0EEFAB8-037E-4FDF-B88E-9FFCEFB1626B}" srcId="{0BB8C585-87A5-4E8E-A97D-BB327A548833}" destId="{F52773E0-3CAB-4178-B18C-E1E0A9ABD894}" srcOrd="3" destOrd="0" parTransId="{EF32BF71-9D7A-4313-AB6F-1B4F4F530DA5}" sibTransId="{BDD73F15-B674-4EA8-8549-9BD23D8F0380}"/>
    <dgm:cxn modelId="{CF1BE0D0-BDC8-48C2-A321-38FDD6CA8257}" type="presOf" srcId="{8CD233B0-CA05-46D2-A7AE-F530F66B1723}" destId="{29CD4860-5F22-4D49-AE29-B75F47502CE1}" srcOrd="0" destOrd="0" presId="urn:microsoft.com/office/officeart/2005/8/layout/hierarchy1"/>
    <dgm:cxn modelId="{F2488FD9-27FD-40E8-8A79-ABEC494EFBB5}" type="presOf" srcId="{EBDC0E1D-476B-4BFF-8B04-C58B68F8B028}" destId="{4D6072C8-69FC-435D-BE35-3E7B5B6A07C5}" srcOrd="0" destOrd="0" presId="urn:microsoft.com/office/officeart/2005/8/layout/hierarchy1"/>
    <dgm:cxn modelId="{FE035DDC-5C95-4F98-ADB5-6874688822DF}" srcId="{D1236AC9-0EA7-49DB-BC07-10DF0872604D}" destId="{0BB8C585-87A5-4E8E-A97D-BB327A548833}" srcOrd="0" destOrd="0" parTransId="{6EE374F2-9756-47EE-9F24-4F49F2089295}" sibTransId="{95CCD472-B68F-49A6-B954-5769D5528491}"/>
    <dgm:cxn modelId="{812ACBE2-6E0E-4495-A91A-3EBE7E07E892}" srcId="{0BB8C585-87A5-4E8E-A97D-BB327A548833}" destId="{BAEFB5FF-6D60-4B38-A936-6DD438A1FF10}" srcOrd="1" destOrd="0" parTransId="{EBDC0E1D-476B-4BFF-8B04-C58B68F8B028}" sibTransId="{2212C14B-DAC3-47C4-B4B2-E606057C4B0B}"/>
    <dgm:cxn modelId="{9E8170B0-F3FA-452F-BB45-B2D48905E786}" type="presParOf" srcId="{A7208527-F3AB-4B7F-B447-D7983CB33772}" destId="{C8119364-8F1A-4B9D-8900-367CA4FEFD57}" srcOrd="0" destOrd="0" presId="urn:microsoft.com/office/officeart/2005/8/layout/hierarchy1"/>
    <dgm:cxn modelId="{66B90000-B2C2-4044-B149-BF01522C3AD9}" type="presParOf" srcId="{C8119364-8F1A-4B9D-8900-367CA4FEFD57}" destId="{B4757706-E7FA-447F-8FCF-D49A3F90FA95}" srcOrd="0" destOrd="0" presId="urn:microsoft.com/office/officeart/2005/8/layout/hierarchy1"/>
    <dgm:cxn modelId="{AE8A2E86-005C-4FED-A4FC-3C86FF2133C6}" type="presParOf" srcId="{B4757706-E7FA-447F-8FCF-D49A3F90FA95}" destId="{93D79AA3-0B3C-4DBF-BCDE-F6BAD873E260}" srcOrd="0" destOrd="0" presId="urn:microsoft.com/office/officeart/2005/8/layout/hierarchy1"/>
    <dgm:cxn modelId="{9C60218F-3D51-412B-B1E0-B7C571AEA421}" type="presParOf" srcId="{B4757706-E7FA-447F-8FCF-D49A3F90FA95}" destId="{A97917E7-575A-49B6-A306-A6F5ECE3AC6A}" srcOrd="1" destOrd="0" presId="urn:microsoft.com/office/officeart/2005/8/layout/hierarchy1"/>
    <dgm:cxn modelId="{94CE2341-2CEE-4EBE-B1C1-21D708278455}" type="presParOf" srcId="{C8119364-8F1A-4B9D-8900-367CA4FEFD57}" destId="{CBC8D6B3-CC79-4351-8094-9FCAC4A99A45}" srcOrd="1" destOrd="0" presId="urn:microsoft.com/office/officeart/2005/8/layout/hierarchy1"/>
    <dgm:cxn modelId="{56CAF2B5-2407-4C3B-85D8-17F49426E588}" type="presParOf" srcId="{CBC8D6B3-CC79-4351-8094-9FCAC4A99A45}" destId="{29CD4860-5F22-4D49-AE29-B75F47502CE1}" srcOrd="0" destOrd="0" presId="urn:microsoft.com/office/officeart/2005/8/layout/hierarchy1"/>
    <dgm:cxn modelId="{6A2BE520-369B-4573-AD08-079F0D66BD1B}" type="presParOf" srcId="{CBC8D6B3-CC79-4351-8094-9FCAC4A99A45}" destId="{73CC5516-A8D9-494D-AF22-874A909F285B}" srcOrd="1" destOrd="0" presId="urn:microsoft.com/office/officeart/2005/8/layout/hierarchy1"/>
    <dgm:cxn modelId="{2F257672-ED91-4C66-B89C-E49D4E9B9801}" type="presParOf" srcId="{73CC5516-A8D9-494D-AF22-874A909F285B}" destId="{97AEBF47-89EA-4667-939E-C9FA7D8D0A49}" srcOrd="0" destOrd="0" presId="urn:microsoft.com/office/officeart/2005/8/layout/hierarchy1"/>
    <dgm:cxn modelId="{C830ADE8-DAE6-4695-8CFF-4E1832D2C6B4}" type="presParOf" srcId="{97AEBF47-89EA-4667-939E-C9FA7D8D0A49}" destId="{C2622B3D-D767-43E7-8E64-309732F48115}" srcOrd="0" destOrd="0" presId="urn:microsoft.com/office/officeart/2005/8/layout/hierarchy1"/>
    <dgm:cxn modelId="{6399D84C-6E8E-4E98-998B-4E17BC81564F}" type="presParOf" srcId="{97AEBF47-89EA-4667-939E-C9FA7D8D0A49}" destId="{A0F6ECD4-CD2B-45D8-B6C6-CA7CE66B1570}" srcOrd="1" destOrd="0" presId="urn:microsoft.com/office/officeart/2005/8/layout/hierarchy1"/>
    <dgm:cxn modelId="{CBACF339-9D6D-4A90-969F-B4E47E6C2FB1}" type="presParOf" srcId="{73CC5516-A8D9-494D-AF22-874A909F285B}" destId="{B235A7BC-3956-4E48-8BD2-6D82315B4234}" srcOrd="1" destOrd="0" presId="urn:microsoft.com/office/officeart/2005/8/layout/hierarchy1"/>
    <dgm:cxn modelId="{C950C8BF-1856-4142-AB75-0FFF267A3B55}" type="presParOf" srcId="{CBC8D6B3-CC79-4351-8094-9FCAC4A99A45}" destId="{4D6072C8-69FC-435D-BE35-3E7B5B6A07C5}" srcOrd="2" destOrd="0" presId="urn:microsoft.com/office/officeart/2005/8/layout/hierarchy1"/>
    <dgm:cxn modelId="{1BA8B87C-B7DB-46E8-AB23-E7B4B430A9EB}" type="presParOf" srcId="{CBC8D6B3-CC79-4351-8094-9FCAC4A99A45}" destId="{954AA1D1-2AC5-4B95-9A23-EE71A16BBAD3}" srcOrd="3" destOrd="0" presId="urn:microsoft.com/office/officeart/2005/8/layout/hierarchy1"/>
    <dgm:cxn modelId="{16C7FD40-6A43-489F-B26A-CCD1363C6124}" type="presParOf" srcId="{954AA1D1-2AC5-4B95-9A23-EE71A16BBAD3}" destId="{2DEC39E4-510E-4CC3-915F-4341546944AC}" srcOrd="0" destOrd="0" presId="urn:microsoft.com/office/officeart/2005/8/layout/hierarchy1"/>
    <dgm:cxn modelId="{574F55EF-2E00-4683-8F31-B8A5026746EB}" type="presParOf" srcId="{2DEC39E4-510E-4CC3-915F-4341546944AC}" destId="{979661CF-79D3-433D-9067-1C047F02DD17}" srcOrd="0" destOrd="0" presId="urn:microsoft.com/office/officeart/2005/8/layout/hierarchy1"/>
    <dgm:cxn modelId="{00002044-6A88-4F79-88CE-3D31D1A0F759}" type="presParOf" srcId="{2DEC39E4-510E-4CC3-915F-4341546944AC}" destId="{FA6388F6-7012-4D13-A182-709F6D841E74}" srcOrd="1" destOrd="0" presId="urn:microsoft.com/office/officeart/2005/8/layout/hierarchy1"/>
    <dgm:cxn modelId="{1134319F-FE6E-447E-B3B2-5295A10FFC4F}" type="presParOf" srcId="{954AA1D1-2AC5-4B95-9A23-EE71A16BBAD3}" destId="{90056BE3-8CDD-487F-8147-F8D51C90F840}" srcOrd="1" destOrd="0" presId="urn:microsoft.com/office/officeart/2005/8/layout/hierarchy1"/>
    <dgm:cxn modelId="{968D63DB-452D-49FE-878C-1DDF137A2D9A}" type="presParOf" srcId="{CBC8D6B3-CC79-4351-8094-9FCAC4A99A45}" destId="{D1F285B6-8D66-4172-92DF-23325D89FAD9}" srcOrd="4" destOrd="0" presId="urn:microsoft.com/office/officeart/2005/8/layout/hierarchy1"/>
    <dgm:cxn modelId="{2B39034E-A39E-441C-8CE9-8E00BA146FC4}" type="presParOf" srcId="{CBC8D6B3-CC79-4351-8094-9FCAC4A99A45}" destId="{A5D65A36-F605-42C5-9FE9-639F37B171E5}" srcOrd="5" destOrd="0" presId="urn:microsoft.com/office/officeart/2005/8/layout/hierarchy1"/>
    <dgm:cxn modelId="{586B5602-1163-4DD7-88DE-BA1366458254}" type="presParOf" srcId="{A5D65A36-F605-42C5-9FE9-639F37B171E5}" destId="{57E55C4F-7E55-46D9-AD98-FCAC697EA3B2}" srcOrd="0" destOrd="0" presId="urn:microsoft.com/office/officeart/2005/8/layout/hierarchy1"/>
    <dgm:cxn modelId="{0FD3F221-C3CF-4A5E-9D1A-7DFF09561FEB}" type="presParOf" srcId="{57E55C4F-7E55-46D9-AD98-FCAC697EA3B2}" destId="{43711523-EB26-4FC3-A634-D6F7BD68B687}" srcOrd="0" destOrd="0" presId="urn:microsoft.com/office/officeart/2005/8/layout/hierarchy1"/>
    <dgm:cxn modelId="{11AD51D4-F6E3-4832-A83E-F212EFB7F741}" type="presParOf" srcId="{57E55C4F-7E55-46D9-AD98-FCAC697EA3B2}" destId="{245A0596-A250-4806-843F-4DD2A8658036}" srcOrd="1" destOrd="0" presId="urn:microsoft.com/office/officeart/2005/8/layout/hierarchy1"/>
    <dgm:cxn modelId="{EC9E4612-E29F-44BF-8FBA-6930E40AC99C}" type="presParOf" srcId="{A5D65A36-F605-42C5-9FE9-639F37B171E5}" destId="{AE9ADE57-5EA6-4DD6-84DA-98DC207F2816}" srcOrd="1" destOrd="0" presId="urn:microsoft.com/office/officeart/2005/8/layout/hierarchy1"/>
    <dgm:cxn modelId="{92FD31C2-90A6-4884-9C38-C1B3BDE08BED}" type="presParOf" srcId="{CBC8D6B3-CC79-4351-8094-9FCAC4A99A45}" destId="{5A5F8C87-444D-42B8-AA03-E9F9D77B95CD}" srcOrd="6" destOrd="0" presId="urn:microsoft.com/office/officeart/2005/8/layout/hierarchy1"/>
    <dgm:cxn modelId="{7F597E81-3191-4685-BC39-820EC48613E0}" type="presParOf" srcId="{CBC8D6B3-CC79-4351-8094-9FCAC4A99A45}" destId="{B91874B9-4D67-4A52-A936-7731677D7352}" srcOrd="7" destOrd="0" presId="urn:microsoft.com/office/officeart/2005/8/layout/hierarchy1"/>
    <dgm:cxn modelId="{FFA14AC6-657E-4812-B215-B1C9DA5F90C4}" type="presParOf" srcId="{B91874B9-4D67-4A52-A936-7731677D7352}" destId="{025A04E0-9C68-4FCD-AC5C-804E333E4F4A}" srcOrd="0" destOrd="0" presId="urn:microsoft.com/office/officeart/2005/8/layout/hierarchy1"/>
    <dgm:cxn modelId="{57C37681-4FD6-4AE1-9530-527E791BADE1}" type="presParOf" srcId="{025A04E0-9C68-4FCD-AC5C-804E333E4F4A}" destId="{FAC98D58-7C3D-411F-A2E2-0993219A8013}" srcOrd="0" destOrd="0" presId="urn:microsoft.com/office/officeart/2005/8/layout/hierarchy1"/>
    <dgm:cxn modelId="{47B58B99-E763-4203-BEE9-455AA6895703}" type="presParOf" srcId="{025A04E0-9C68-4FCD-AC5C-804E333E4F4A}" destId="{7C581B99-0BA3-4ED0-A119-E3331C1FF041}" srcOrd="1" destOrd="0" presId="urn:microsoft.com/office/officeart/2005/8/layout/hierarchy1"/>
    <dgm:cxn modelId="{57BDFCF9-D439-42A6-AE5A-1B1F6AE96143}" type="presParOf" srcId="{B91874B9-4D67-4A52-A936-7731677D7352}" destId="{64670175-C63E-46F4-9BE6-1D15D6B1897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5F8C87-444D-42B8-AA03-E9F9D77B95CD}">
      <dsp:nvSpPr>
        <dsp:cNvPr id="0" name=""/>
        <dsp:cNvSpPr/>
      </dsp:nvSpPr>
      <dsp:spPr>
        <a:xfrm>
          <a:off x="3973709" y="756559"/>
          <a:ext cx="2428610" cy="3459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5742"/>
              </a:lnTo>
              <a:lnTo>
                <a:pt x="2428610" y="235742"/>
              </a:lnTo>
              <a:lnTo>
                <a:pt x="2428610" y="345931"/>
              </a:lnTo>
            </a:path>
          </a:pathLst>
        </a:custGeom>
        <a:noFill/>
        <a:ln w="15875" cap="rnd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F285B6-8D66-4172-92DF-23325D89FAD9}">
      <dsp:nvSpPr>
        <dsp:cNvPr id="0" name=""/>
        <dsp:cNvSpPr/>
      </dsp:nvSpPr>
      <dsp:spPr>
        <a:xfrm>
          <a:off x="3973709" y="756559"/>
          <a:ext cx="289775" cy="3459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5742"/>
              </a:lnTo>
              <a:lnTo>
                <a:pt x="289775" y="235742"/>
              </a:lnTo>
              <a:lnTo>
                <a:pt x="289775" y="345931"/>
              </a:lnTo>
            </a:path>
          </a:pathLst>
        </a:custGeom>
        <a:noFill/>
        <a:ln w="15875" cap="rnd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6072C8-69FC-435D-BE35-3E7B5B6A07C5}">
      <dsp:nvSpPr>
        <dsp:cNvPr id="0" name=""/>
        <dsp:cNvSpPr/>
      </dsp:nvSpPr>
      <dsp:spPr>
        <a:xfrm>
          <a:off x="2561759" y="756559"/>
          <a:ext cx="1411949" cy="345931"/>
        </a:xfrm>
        <a:custGeom>
          <a:avLst/>
          <a:gdLst/>
          <a:ahLst/>
          <a:cxnLst/>
          <a:rect l="0" t="0" r="0" b="0"/>
          <a:pathLst>
            <a:path>
              <a:moveTo>
                <a:pt x="1411949" y="0"/>
              </a:moveTo>
              <a:lnTo>
                <a:pt x="1411949" y="235742"/>
              </a:lnTo>
              <a:lnTo>
                <a:pt x="0" y="235742"/>
              </a:lnTo>
              <a:lnTo>
                <a:pt x="0" y="345931"/>
              </a:lnTo>
            </a:path>
          </a:pathLst>
        </a:custGeom>
        <a:noFill/>
        <a:ln w="15875" cap="rnd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CD4860-5F22-4D49-AE29-B75F47502CE1}">
      <dsp:nvSpPr>
        <dsp:cNvPr id="0" name=""/>
        <dsp:cNvSpPr/>
      </dsp:nvSpPr>
      <dsp:spPr>
        <a:xfrm>
          <a:off x="1107987" y="756559"/>
          <a:ext cx="2865721" cy="345931"/>
        </a:xfrm>
        <a:custGeom>
          <a:avLst/>
          <a:gdLst/>
          <a:ahLst/>
          <a:cxnLst/>
          <a:rect l="0" t="0" r="0" b="0"/>
          <a:pathLst>
            <a:path>
              <a:moveTo>
                <a:pt x="2865721" y="0"/>
              </a:moveTo>
              <a:lnTo>
                <a:pt x="2865721" y="235742"/>
              </a:lnTo>
              <a:lnTo>
                <a:pt x="0" y="235742"/>
              </a:lnTo>
              <a:lnTo>
                <a:pt x="0" y="345931"/>
              </a:lnTo>
            </a:path>
          </a:pathLst>
        </a:custGeom>
        <a:noFill/>
        <a:ln w="15875" cap="rnd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D79AA3-0B3C-4DBF-BCDE-F6BAD873E260}">
      <dsp:nvSpPr>
        <dsp:cNvPr id="0" name=""/>
        <dsp:cNvSpPr/>
      </dsp:nvSpPr>
      <dsp:spPr>
        <a:xfrm>
          <a:off x="2045617" y="1259"/>
          <a:ext cx="3856184" cy="755300"/>
        </a:xfrm>
        <a:prstGeom prst="roundRect">
          <a:avLst>
            <a:gd name="adj" fmla="val 10000"/>
          </a:avLst>
        </a:prstGeom>
        <a:solidFill>
          <a:schemeClr val="bg1">
            <a:lumMod val="95000"/>
            <a:lumOff val="5000"/>
          </a:schemeClr>
        </a:solidFill>
        <a:ln w="15875" cap="rnd" cmpd="sng" algn="ctr">
          <a:solidFill>
            <a:schemeClr val="bg1">
              <a:lumMod val="95000"/>
              <a:lumOff val="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7917E7-575A-49B6-A306-A6F5ECE3AC6A}">
      <dsp:nvSpPr>
        <dsp:cNvPr id="0" name=""/>
        <dsp:cNvSpPr/>
      </dsp:nvSpPr>
      <dsp:spPr>
        <a:xfrm>
          <a:off x="2177778" y="126812"/>
          <a:ext cx="3856184" cy="7553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Every bounding box in the image consists of the following attributes:</a:t>
          </a:r>
        </a:p>
      </dsp:txBody>
      <dsp:txXfrm>
        <a:off x="2199900" y="148934"/>
        <a:ext cx="3811940" cy="711056"/>
      </dsp:txXfrm>
    </dsp:sp>
    <dsp:sp modelId="{C2622B3D-D767-43E7-8E64-309732F48115}">
      <dsp:nvSpPr>
        <dsp:cNvPr id="0" name=""/>
        <dsp:cNvSpPr/>
      </dsp:nvSpPr>
      <dsp:spPr>
        <a:xfrm>
          <a:off x="513262" y="1102491"/>
          <a:ext cx="1189449" cy="755300"/>
        </a:xfrm>
        <a:prstGeom prst="roundRect">
          <a:avLst>
            <a:gd name="adj" fmla="val 10000"/>
          </a:avLst>
        </a:prstGeom>
        <a:solidFill>
          <a:schemeClr val="bg1"/>
        </a:solidFill>
        <a:ln w="15875" cap="rnd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F6ECD4-CD2B-45D8-B6C6-CA7CE66B1570}">
      <dsp:nvSpPr>
        <dsp:cNvPr id="0" name=""/>
        <dsp:cNvSpPr/>
      </dsp:nvSpPr>
      <dsp:spPr>
        <a:xfrm>
          <a:off x="645423" y="1228044"/>
          <a:ext cx="1189449" cy="7553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Width (</a:t>
          </a:r>
          <a:r>
            <a:rPr lang="en-US" sz="2000" kern="1200" dirty="0" err="1"/>
            <a:t>bw</a:t>
          </a:r>
          <a:r>
            <a:rPr lang="en-US" sz="2000" kern="1200" dirty="0"/>
            <a:t>)</a:t>
          </a:r>
        </a:p>
      </dsp:txBody>
      <dsp:txXfrm>
        <a:off x="667545" y="1250166"/>
        <a:ext cx="1145205" cy="711056"/>
      </dsp:txXfrm>
    </dsp:sp>
    <dsp:sp modelId="{979661CF-79D3-433D-9067-1C047F02DD17}">
      <dsp:nvSpPr>
        <dsp:cNvPr id="0" name=""/>
        <dsp:cNvSpPr/>
      </dsp:nvSpPr>
      <dsp:spPr>
        <a:xfrm>
          <a:off x="1967034" y="1102491"/>
          <a:ext cx="1189449" cy="755300"/>
        </a:xfrm>
        <a:prstGeom prst="roundRect">
          <a:avLst>
            <a:gd name="adj" fmla="val 10000"/>
          </a:avLst>
        </a:prstGeom>
        <a:solidFill>
          <a:schemeClr val="bg1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6388F6-7012-4D13-A182-709F6D841E74}">
      <dsp:nvSpPr>
        <dsp:cNvPr id="0" name=""/>
        <dsp:cNvSpPr/>
      </dsp:nvSpPr>
      <dsp:spPr>
        <a:xfrm>
          <a:off x="2099195" y="1228044"/>
          <a:ext cx="1189449" cy="7553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Height (</a:t>
          </a:r>
          <a:r>
            <a:rPr lang="en-US" sz="2000" kern="1200" dirty="0" err="1"/>
            <a:t>bh</a:t>
          </a:r>
          <a:r>
            <a:rPr lang="en-US" sz="2000" kern="1200" dirty="0"/>
            <a:t>)</a:t>
          </a:r>
        </a:p>
      </dsp:txBody>
      <dsp:txXfrm>
        <a:off x="2121317" y="1250166"/>
        <a:ext cx="1145205" cy="711056"/>
      </dsp:txXfrm>
    </dsp:sp>
    <dsp:sp modelId="{43711523-EB26-4FC3-A634-D6F7BD68B687}">
      <dsp:nvSpPr>
        <dsp:cNvPr id="0" name=""/>
        <dsp:cNvSpPr/>
      </dsp:nvSpPr>
      <dsp:spPr>
        <a:xfrm>
          <a:off x="3420806" y="1102491"/>
          <a:ext cx="1685355" cy="1263686"/>
        </a:xfrm>
        <a:prstGeom prst="roundRect">
          <a:avLst>
            <a:gd name="adj" fmla="val 10000"/>
          </a:avLst>
        </a:prstGeom>
        <a:solidFill>
          <a:schemeClr val="bg1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5A0596-A250-4806-843F-4DD2A8658036}">
      <dsp:nvSpPr>
        <dsp:cNvPr id="0" name=""/>
        <dsp:cNvSpPr/>
      </dsp:nvSpPr>
      <dsp:spPr>
        <a:xfrm>
          <a:off x="3552967" y="1228044"/>
          <a:ext cx="1685355" cy="126368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Class (for example, person, car, traffic light, etc.)-c</a:t>
          </a:r>
        </a:p>
      </dsp:txBody>
      <dsp:txXfrm>
        <a:off x="3589979" y="1265056"/>
        <a:ext cx="1611331" cy="1189662"/>
      </dsp:txXfrm>
    </dsp:sp>
    <dsp:sp modelId="{FAC98D58-7C3D-411F-A2E2-0993219A8013}">
      <dsp:nvSpPr>
        <dsp:cNvPr id="0" name=""/>
        <dsp:cNvSpPr/>
      </dsp:nvSpPr>
      <dsp:spPr>
        <a:xfrm>
          <a:off x="5370484" y="1102491"/>
          <a:ext cx="2063671" cy="980183"/>
        </a:xfrm>
        <a:prstGeom prst="roundRect">
          <a:avLst>
            <a:gd name="adj" fmla="val 10000"/>
          </a:avLst>
        </a:prstGeom>
        <a:solidFill>
          <a:schemeClr val="bg1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581B99-0BA3-4ED0-A119-E3331C1FF041}">
      <dsp:nvSpPr>
        <dsp:cNvPr id="0" name=""/>
        <dsp:cNvSpPr/>
      </dsp:nvSpPr>
      <dsp:spPr>
        <a:xfrm>
          <a:off x="5502645" y="1228044"/>
          <a:ext cx="2063671" cy="9801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Bounding box center (</a:t>
          </a:r>
          <a:r>
            <a:rPr lang="en-US" sz="1800" kern="1200" dirty="0" err="1"/>
            <a:t>bx,by</a:t>
          </a:r>
          <a:r>
            <a:rPr lang="en-US" sz="1800" kern="1200" dirty="0"/>
            <a:t>)</a:t>
          </a:r>
        </a:p>
      </dsp:txBody>
      <dsp:txXfrm>
        <a:off x="5531354" y="1256753"/>
        <a:ext cx="2006253" cy="9227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5/26/2022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5/26/2022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5/26/2022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5/26/2022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5/26/2022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5/26/2022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 useBgFill="1">
        <p:nvSpPr>
          <p:cNvPr id="103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147" y="1233716"/>
            <a:ext cx="3485073" cy="1202680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Digital Image Processing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04980" y="4011645"/>
            <a:ext cx="3485072" cy="1113906"/>
          </a:xfrm>
        </p:spPr>
        <p:txBody>
          <a:bodyPr>
            <a:normAutofit/>
          </a:bodyPr>
          <a:lstStyle/>
          <a:p>
            <a:pPr algn="l"/>
            <a:r>
              <a:rPr lang="en-US" sz="1400" dirty="0"/>
              <a:t>Tasneem Essmat Metwally		1807431</a:t>
            </a:r>
          </a:p>
          <a:p>
            <a:pPr algn="l"/>
            <a:r>
              <a:rPr lang="en-US" sz="1400" dirty="0"/>
              <a:t>Youssef Hussien Mahmoud	1805437</a:t>
            </a:r>
          </a:p>
          <a:p>
            <a:pPr algn="l"/>
            <a:r>
              <a:rPr lang="en-US" sz="1400" dirty="0" err="1"/>
              <a:t>Zyad</a:t>
            </a:r>
            <a:r>
              <a:rPr lang="en-US" sz="1400" dirty="0"/>
              <a:t> </a:t>
            </a:r>
            <a:r>
              <a:rPr lang="en-US" sz="1400" dirty="0" err="1"/>
              <a:t>Sobhy</a:t>
            </a:r>
            <a:r>
              <a:rPr lang="en-US" sz="1400" dirty="0"/>
              <a:t> </a:t>
            </a:r>
            <a:r>
              <a:rPr lang="en-US" sz="1400" dirty="0" err="1"/>
              <a:t>Mohamd</a:t>
            </a:r>
            <a:r>
              <a:rPr lang="en-US" sz="1400" dirty="0"/>
              <a:t>		1804802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78C63DC-81A3-A2DD-F11E-19F4BD3DBE08}"/>
              </a:ext>
            </a:extLst>
          </p:cNvPr>
          <p:cNvSpPr txBox="1">
            <a:spLocks/>
          </p:cNvSpPr>
          <p:nvPr/>
        </p:nvSpPr>
        <p:spPr>
          <a:xfrm>
            <a:off x="7389964" y="1643676"/>
            <a:ext cx="3485073" cy="120268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000" dirty="0"/>
              <a:t>Lane and Object Detection</a:t>
            </a:r>
          </a:p>
        </p:txBody>
      </p:sp>
      <p:pic>
        <p:nvPicPr>
          <p:cNvPr id="8" name="Picture 7" descr="A picture containing logo&#10;&#10;Description automatically generated">
            <a:extLst>
              <a:ext uri="{FF2B5EF4-FFF2-40B4-BE49-F238E27FC236}">
                <a16:creationId xmlns:a16="http://schemas.microsoft.com/office/drawing/2014/main" id="{47CA5EB3-10A5-63B0-4674-D17656F446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147" y="171942"/>
            <a:ext cx="888982" cy="875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0EA97-B05E-B102-C8F9-FB9DBEE7D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46" y="675861"/>
            <a:ext cx="4124700" cy="1378226"/>
          </a:xfrm>
        </p:spPr>
        <p:txBody>
          <a:bodyPr>
            <a:normAutofit/>
          </a:bodyPr>
          <a:lstStyle/>
          <a:p>
            <a:r>
              <a:rPr lang="en-US" sz="6000" dirty="0"/>
              <a:t>YOLO</a:t>
            </a:r>
            <a:br>
              <a:rPr lang="en-US" sz="4000" dirty="0"/>
            </a:br>
            <a:r>
              <a:rPr lang="en-US" sz="2000" dirty="0"/>
              <a:t>You Only Look Once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D28729-6B7E-C183-132D-0DC276939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4329" y="400878"/>
            <a:ext cx="6411924" cy="6056243"/>
          </a:xfrm>
        </p:spPr>
        <p:txBody>
          <a:bodyPr>
            <a:normAutofit/>
          </a:bodyPr>
          <a:lstStyle/>
          <a:p>
            <a:r>
              <a:rPr lang="en-US" dirty="0"/>
              <a:t>We will use YOLO for object detection</a:t>
            </a:r>
          </a:p>
          <a:p>
            <a:pPr marL="36900" indent="0" algn="ctr">
              <a:buNone/>
            </a:pPr>
            <a:r>
              <a:rPr lang="en-US" sz="3200" dirty="0"/>
              <a:t>Why YOLO?</a:t>
            </a:r>
          </a:p>
          <a:p>
            <a:pPr marL="494100" indent="-457200">
              <a:buSzPct val="90000"/>
              <a:buFont typeface="+mj-lt"/>
              <a:buAutoNum type="arabicPeriod"/>
            </a:pPr>
            <a:r>
              <a:rPr lang="en-US" dirty="0"/>
              <a:t>Speed: This algorithm improves the speed of detection because it can predict objects in real-time.</a:t>
            </a:r>
          </a:p>
          <a:p>
            <a:pPr marL="494100" indent="-457200">
              <a:buSzPct val="90000"/>
              <a:buFont typeface="+mj-lt"/>
              <a:buAutoNum type="arabicPeriod"/>
            </a:pPr>
            <a:r>
              <a:rPr lang="en-US" dirty="0"/>
              <a:t>High accuracy: YOLO is a predictive technique that provides accurate results with minimal background errors.</a:t>
            </a:r>
          </a:p>
          <a:p>
            <a:pPr marL="494100" indent="-457200">
              <a:buSzPct val="90000"/>
              <a:buFont typeface="+mj-lt"/>
              <a:buAutoNum type="arabicPeriod"/>
            </a:pPr>
            <a:r>
              <a:rPr lang="en-US" dirty="0"/>
              <a:t>Learning capabilities: The algorithm has excellent learning capabilities that enable it to learn the representations of objects and apply them in object detection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588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4064F-D135-DBA5-FDF5-8CD2B1334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478" y="609600"/>
            <a:ext cx="6828079" cy="5658678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/>
              <a:t>This is an algorithm that detects and recognizes various objects in a picture (in real-time)</a:t>
            </a:r>
          </a:p>
          <a:p>
            <a:r>
              <a:rPr lang="en-US" sz="2800" dirty="0"/>
              <a:t>Object detection in YOLO is done as a regression problem and provides the class probabilities of the detected images.</a:t>
            </a:r>
          </a:p>
          <a:p>
            <a:r>
              <a:rPr lang="en-US" sz="2800" dirty="0"/>
              <a:t>YOLO algorithm employs convolutional neural networks </a:t>
            </a:r>
            <a:r>
              <a:rPr lang="en-US" sz="3200" dirty="0"/>
              <a:t>(CNN) </a:t>
            </a:r>
            <a:r>
              <a:rPr lang="en-US" sz="2800" dirty="0"/>
              <a:t>to detect objects in real-time</a:t>
            </a:r>
          </a:p>
          <a:p>
            <a:r>
              <a:rPr lang="en-US" sz="2800" dirty="0"/>
              <a:t>The algorithm requires only a single forward propagation through a neural network to detect objects</a:t>
            </a:r>
          </a:p>
          <a:p>
            <a:r>
              <a:rPr lang="en-US" sz="2800" dirty="0"/>
              <a:t>The CNN is used to predict various class probabilities and bounding boxes simultaneously!</a:t>
            </a:r>
          </a:p>
          <a:p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E01649-B9A7-84F6-357C-6B23ACE4EBC4}"/>
              </a:ext>
            </a:extLst>
          </p:cNvPr>
          <p:cNvSpPr txBox="1"/>
          <p:nvPr/>
        </p:nvSpPr>
        <p:spPr>
          <a:xfrm>
            <a:off x="523565" y="609600"/>
            <a:ext cx="367085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6900" indent="0" algn="ctr">
              <a:buNone/>
            </a:pPr>
            <a:r>
              <a:rPr lang="en-US" sz="4000" dirty="0"/>
              <a:t>What is YOLO?</a:t>
            </a:r>
          </a:p>
        </p:txBody>
      </p:sp>
    </p:spTree>
    <p:extLst>
      <p:ext uri="{BB962C8B-B14F-4D97-AF65-F5344CB8AC3E}">
        <p14:creationId xmlns:p14="http://schemas.microsoft.com/office/powerpoint/2010/main" val="471621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7279451-EA38-66BE-2B2A-192D9C76EE0F}"/>
              </a:ext>
            </a:extLst>
          </p:cNvPr>
          <p:cNvSpPr txBox="1"/>
          <p:nvPr/>
        </p:nvSpPr>
        <p:spPr>
          <a:xfrm>
            <a:off x="2900364" y="685800"/>
            <a:ext cx="6057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How Does It Work?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7ACD0B-8A1C-CBF3-8F21-A1AC57A55E9C}"/>
              </a:ext>
            </a:extLst>
          </p:cNvPr>
          <p:cNvSpPr txBox="1"/>
          <p:nvPr/>
        </p:nvSpPr>
        <p:spPr>
          <a:xfrm>
            <a:off x="3207544" y="1332131"/>
            <a:ext cx="5776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YOLO algorithm works using the following three techniques: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E615E7-567F-7D87-B9E9-35F98C1E3C9B}"/>
              </a:ext>
            </a:extLst>
          </p:cNvPr>
          <p:cNvSpPr txBox="1"/>
          <p:nvPr/>
        </p:nvSpPr>
        <p:spPr>
          <a:xfrm>
            <a:off x="1712122" y="2764631"/>
            <a:ext cx="7789066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Residual blocks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Bounding box regression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Intersection Over Union (IOU)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3010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7D6044-0D53-1AC8-D267-C42201B901F0}"/>
              </a:ext>
            </a:extLst>
          </p:cNvPr>
          <p:cNvSpPr txBox="1"/>
          <p:nvPr/>
        </p:nvSpPr>
        <p:spPr>
          <a:xfrm>
            <a:off x="685800" y="642938"/>
            <a:ext cx="4200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Residual blocks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9A9223-EDB6-A583-59F0-F7B73E62EBB0}"/>
              </a:ext>
            </a:extLst>
          </p:cNvPr>
          <p:cNvSpPr txBox="1"/>
          <p:nvPr/>
        </p:nvSpPr>
        <p:spPr>
          <a:xfrm>
            <a:off x="685800" y="1543050"/>
            <a:ext cx="11072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First, the image is divided into various grids. Each grid has a dimension of S x 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9C0C7-86C1-28AD-EDEA-78F1DA31D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3224" y="2004715"/>
            <a:ext cx="4600575" cy="34956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15BB789-C32A-0038-71E3-88EB4CD541C1}"/>
              </a:ext>
            </a:extLst>
          </p:cNvPr>
          <p:cNvSpPr txBox="1"/>
          <p:nvPr/>
        </p:nvSpPr>
        <p:spPr>
          <a:xfrm>
            <a:off x="685800" y="2320052"/>
            <a:ext cx="6243638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There are many grid cells of equal dimension. Every grid cell will detect objects that appear within them.</a:t>
            </a:r>
          </a:p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For example</a:t>
            </a:r>
            <a:r>
              <a:rPr lang="en-US" sz="3200" dirty="0"/>
              <a:t>, if an object center appears within a certain grid cell, then this cell will be responsible for detecting it.</a:t>
            </a:r>
          </a:p>
        </p:txBody>
      </p:sp>
    </p:spTree>
    <p:extLst>
      <p:ext uri="{BB962C8B-B14F-4D97-AF65-F5344CB8AC3E}">
        <p14:creationId xmlns:p14="http://schemas.microsoft.com/office/powerpoint/2010/main" val="40396825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C82E79-B6DC-4717-5AF9-54874610F071}"/>
              </a:ext>
            </a:extLst>
          </p:cNvPr>
          <p:cNvSpPr txBox="1"/>
          <p:nvPr/>
        </p:nvSpPr>
        <p:spPr>
          <a:xfrm>
            <a:off x="1060848" y="672584"/>
            <a:ext cx="609361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Bounding box regression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90CAF6-4E91-C2B1-3FB4-26347A635AF2}"/>
              </a:ext>
            </a:extLst>
          </p:cNvPr>
          <p:cNvSpPr txBox="1"/>
          <p:nvPr/>
        </p:nvSpPr>
        <p:spPr>
          <a:xfrm>
            <a:off x="1060848" y="1257359"/>
            <a:ext cx="1062632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 bounding box is an outline that highlights an object in an image.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6EED53F-C013-72AA-9775-73AAD9851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9275" y="4015408"/>
            <a:ext cx="6244827" cy="2633041"/>
          </a:xfrm>
          <a:prstGeom prst="rect">
            <a:avLst/>
          </a:prstGeom>
        </p:spPr>
      </p:pic>
      <p:graphicFrame>
        <p:nvGraphicFramePr>
          <p:cNvPr id="10" name="TextBox 6">
            <a:extLst>
              <a:ext uri="{FF2B5EF4-FFF2-40B4-BE49-F238E27FC236}">
                <a16:creationId xmlns:a16="http://schemas.microsoft.com/office/drawing/2014/main" id="{65ECC0BE-6E18-7BC8-5625-C020238184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4484015"/>
              </p:ext>
            </p:extLst>
          </p:nvPr>
        </p:nvGraphicFramePr>
        <p:xfrm>
          <a:off x="-184857" y="1720840"/>
          <a:ext cx="8079580" cy="24929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69675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E6FB78-69E9-CA64-7447-8E02AEBD7E60}"/>
              </a:ext>
            </a:extLst>
          </p:cNvPr>
          <p:cNvSpPr txBox="1"/>
          <p:nvPr/>
        </p:nvSpPr>
        <p:spPr>
          <a:xfrm>
            <a:off x="1103710" y="601146"/>
            <a:ext cx="609361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Intersection over union (IOU)</a:t>
            </a:r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478663-9978-BF2A-1399-3E9EEA21B873}"/>
              </a:ext>
            </a:extLst>
          </p:cNvPr>
          <p:cNvSpPr txBox="1"/>
          <p:nvPr/>
        </p:nvSpPr>
        <p:spPr>
          <a:xfrm>
            <a:off x="1457325" y="1185921"/>
            <a:ext cx="1052988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/>
              <a:t>Intersection over union (IOU) is a phenomenon in object detection that describes how boxes overlap. </a:t>
            </a:r>
          </a:p>
          <a:p>
            <a:endParaRPr lang="en-US" sz="28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/>
              <a:t>YOLO uses IOU to provide an output box that surrounds the objects perfectly.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F8217D-08AA-260E-304E-47C9210DA21C}"/>
              </a:ext>
            </a:extLst>
          </p:cNvPr>
          <p:cNvSpPr txBox="1"/>
          <p:nvPr/>
        </p:nvSpPr>
        <p:spPr>
          <a:xfrm>
            <a:off x="1457325" y="3459777"/>
            <a:ext cx="10529888" cy="2954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Each grid cell is responsible for predicting the bounding boxes and their confidence scores.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The IOU is equal to 1 if the predicted bounding box is the same as the real box.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 This mechanism eliminates bounding boxes that are not equal to the real box</a:t>
            </a:r>
            <a:r>
              <a:rPr lang="en-US" sz="200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1875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85C7958-4CB0-330D-6738-F96F5B50D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0337" y="1718458"/>
            <a:ext cx="5114925" cy="342108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2498F5-14B5-3DFB-E409-4BBF745D8CD6}"/>
              </a:ext>
            </a:extLst>
          </p:cNvPr>
          <p:cNvSpPr txBox="1"/>
          <p:nvPr/>
        </p:nvSpPr>
        <p:spPr>
          <a:xfrm>
            <a:off x="246460" y="2151727"/>
            <a:ext cx="609361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3200" dirty="0"/>
              <a:t>one in green which is the real box 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200" dirty="0"/>
              <a:t>One in blue which is the predicted box </a:t>
            </a:r>
          </a:p>
          <a:p>
            <a:endParaRPr 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063FF6-F8FD-E2D1-62CD-82A68DDF3F04}"/>
              </a:ext>
            </a:extLst>
          </p:cNvPr>
          <p:cNvSpPr txBox="1"/>
          <p:nvPr/>
        </p:nvSpPr>
        <p:spPr>
          <a:xfrm>
            <a:off x="246460" y="1001196"/>
            <a:ext cx="71401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In this image, there are two bounding boxes: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6A7C7E-9FEF-9B04-4AF2-9AEA6FEDA480}"/>
              </a:ext>
            </a:extLst>
          </p:cNvPr>
          <p:cNvSpPr txBox="1"/>
          <p:nvPr/>
        </p:nvSpPr>
        <p:spPr>
          <a:xfrm>
            <a:off x="1366838" y="5391953"/>
            <a:ext cx="94583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YOLO ensures that the two bounding boxes are equal!</a:t>
            </a:r>
          </a:p>
        </p:txBody>
      </p:sp>
    </p:spTree>
    <p:extLst>
      <p:ext uri="{BB962C8B-B14F-4D97-AF65-F5344CB8AC3E}">
        <p14:creationId xmlns:p14="http://schemas.microsoft.com/office/powerpoint/2010/main" val="13306605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282FF8-C67B-2C4D-3F6E-C1931B0FA673}"/>
              </a:ext>
            </a:extLst>
          </p:cNvPr>
          <p:cNvSpPr txBox="1"/>
          <p:nvPr/>
        </p:nvSpPr>
        <p:spPr>
          <a:xfrm>
            <a:off x="913796" y="643465"/>
            <a:ext cx="3382638" cy="13706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000" b="1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Combination of the three techniques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07F042-1593-8E6F-569A-39278E522128}"/>
              </a:ext>
            </a:extLst>
          </p:cNvPr>
          <p:cNvSpPr txBox="1"/>
          <p:nvPr/>
        </p:nvSpPr>
        <p:spPr>
          <a:xfrm>
            <a:off x="913796" y="2247153"/>
            <a:ext cx="3358084" cy="35440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The following image shows how the three techniques are applied to produce the final detection results.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F81087-0346-ED75-EFB8-93BBE122EDF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5348" y="995216"/>
            <a:ext cx="6633184" cy="444423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E9A2340-E5CF-2085-6930-8B65350F69AE}"/>
              </a:ext>
            </a:extLst>
          </p:cNvPr>
          <p:cNvSpPr txBox="1"/>
          <p:nvPr/>
        </p:nvSpPr>
        <p:spPr>
          <a:xfrm>
            <a:off x="913797" y="3586163"/>
            <a:ext cx="338263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the image is divided into grid cells.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Each grid cell forecasts B bounding boxes and provides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their confidence scores</a:t>
            </a:r>
            <a:r>
              <a:rPr lang="en-US" dirty="0"/>
              <a:t>.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The cells predict the class probabilities to establish the class of each object.</a:t>
            </a:r>
          </a:p>
        </p:txBody>
      </p:sp>
    </p:spTree>
    <p:extLst>
      <p:ext uri="{BB962C8B-B14F-4D97-AF65-F5344CB8AC3E}">
        <p14:creationId xmlns:p14="http://schemas.microsoft.com/office/powerpoint/2010/main" val="11266930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1ED67EB-2491-DCF4-00F5-0C90677D3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348" y="995216"/>
            <a:ext cx="6633184" cy="44442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2998284-E76D-41B9-2501-BB9364CAC9F7}"/>
              </a:ext>
            </a:extLst>
          </p:cNvPr>
          <p:cNvSpPr txBox="1"/>
          <p:nvPr/>
        </p:nvSpPr>
        <p:spPr>
          <a:xfrm>
            <a:off x="643468" y="995216"/>
            <a:ext cx="387437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For example, we can notice at least three classes of objects: a car, a dog, and a bicycle. All the predictions are made simultaneously using a single convolutional neural network.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1BDDB7-06B2-A3B9-30B2-DFB688F0D4EA}"/>
              </a:ext>
            </a:extLst>
          </p:cNvPr>
          <p:cNvSpPr txBox="1"/>
          <p:nvPr/>
        </p:nvSpPr>
        <p:spPr>
          <a:xfrm>
            <a:off x="643468" y="2631131"/>
            <a:ext cx="3874371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Intersection over union ensures that the predicted bounding boxes are equal to the real boxes of the objects.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This phenomenon eliminates unnecessary bounding boxes that do not meet the characteristics of the objects (like height and width).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final detection will consist of unique bounding boxes that fit the objects perfectly.</a:t>
            </a:r>
          </a:p>
        </p:txBody>
      </p:sp>
    </p:spTree>
    <p:extLst>
      <p:ext uri="{BB962C8B-B14F-4D97-AF65-F5344CB8AC3E}">
        <p14:creationId xmlns:p14="http://schemas.microsoft.com/office/powerpoint/2010/main" val="21628217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959BAD1-F995-458B-584B-EA6C5600B00B}"/>
              </a:ext>
            </a:extLst>
          </p:cNvPr>
          <p:cNvSpPr txBox="1"/>
          <p:nvPr/>
        </p:nvSpPr>
        <p:spPr>
          <a:xfrm>
            <a:off x="924753" y="692392"/>
            <a:ext cx="9971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What is Fast R-CNN?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C3B8ED-E5FB-A4BF-4548-B6211557CB97}"/>
              </a:ext>
            </a:extLst>
          </p:cNvPr>
          <p:cNvSpPr txBox="1"/>
          <p:nvPr/>
        </p:nvSpPr>
        <p:spPr>
          <a:xfrm>
            <a:off x="3713508" y="1185066"/>
            <a:ext cx="755373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Fast Region-based Convolutional Network method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126893-9E7D-67B4-32E4-A4C89982AE2B}"/>
              </a:ext>
            </a:extLst>
          </p:cNvPr>
          <p:cNvSpPr txBox="1"/>
          <p:nvPr/>
        </p:nvSpPr>
        <p:spPr>
          <a:xfrm>
            <a:off x="-521184" y="353202"/>
            <a:ext cx="7800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Let’s compare yolo with other competing algorithms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4760A6E-7BAD-5226-FA48-BE330E4BE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8278" y="2315062"/>
            <a:ext cx="5614988" cy="294542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952616B-0F23-E4CE-37F6-0BCFF5E5D111}"/>
              </a:ext>
            </a:extLst>
          </p:cNvPr>
          <p:cNvSpPr txBox="1"/>
          <p:nvPr/>
        </p:nvSpPr>
        <p:spPr>
          <a:xfrm>
            <a:off x="173106" y="1840965"/>
            <a:ext cx="60960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Fast R-CNN network takes as input an entire image and a set of object proposals.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network first processes the whole image with several convolutional (conv) and max pooling layers to produce a conv feature map.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Then, for each object proposal a region of interest (</a:t>
            </a:r>
            <a:r>
              <a:rPr lang="en-US" dirty="0" err="1"/>
              <a:t>RoI</a:t>
            </a:r>
            <a:r>
              <a:rPr lang="en-US" dirty="0"/>
              <a:t>) pooling layer extracts a fixed-length feature vector from the feature map.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 Each feature vector is fed into a sequence of fully connected (fc) layers that finally branch into two sibling output layers: one that produces </a:t>
            </a:r>
            <a:r>
              <a:rPr lang="en-US" dirty="0" err="1"/>
              <a:t>softmax</a:t>
            </a:r>
            <a:r>
              <a:rPr lang="en-US" dirty="0"/>
              <a:t> probability estimates over K object classes plus a catch-all “background” class another layer that outputs four real-valued numbers for each of the K </a:t>
            </a:r>
            <a:r>
              <a:rPr lang="en-US" dirty="0" err="1"/>
              <a:t>objectclasses</a:t>
            </a:r>
            <a:r>
              <a:rPr lang="en-US" dirty="0"/>
              <a:t>. Each set of 4 values encodes refined bounding-box positions for one of the K classes.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Fast-RCNN extracts all the regions first and runs selective search just once. This way it reduces time complexity by a large factor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08E2C5-FD47-55F1-B55C-B92384E3BC65}"/>
              </a:ext>
            </a:extLst>
          </p:cNvPr>
          <p:cNvSpPr txBox="1"/>
          <p:nvPr/>
        </p:nvSpPr>
        <p:spPr>
          <a:xfrm>
            <a:off x="173106" y="1597511"/>
            <a:ext cx="67188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uses deep convolutional networks</a:t>
            </a:r>
          </a:p>
        </p:txBody>
      </p:sp>
    </p:spTree>
    <p:extLst>
      <p:ext uri="{BB962C8B-B14F-4D97-AF65-F5344CB8AC3E}">
        <p14:creationId xmlns:p14="http://schemas.microsoft.com/office/powerpoint/2010/main" val="2527165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000" dirty="0"/>
              <a:t>Contents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anchor="t">
            <a:normAutofit/>
          </a:bodyPr>
          <a:lstStyle/>
          <a:p>
            <a:pPr marL="36900" lvl="0" indent="0">
              <a:buNone/>
            </a:pPr>
            <a:r>
              <a:rPr lang="en-US" sz="2400" dirty="0"/>
              <a:t>-Camera Calibration</a:t>
            </a:r>
          </a:p>
          <a:p>
            <a:pPr marL="36900" lvl="0" indent="0">
              <a:buNone/>
            </a:pPr>
            <a:r>
              <a:rPr lang="en-US" sz="2400" dirty="0"/>
              <a:t>-Perspective Transformation</a:t>
            </a:r>
          </a:p>
          <a:p>
            <a:pPr marL="36900" lvl="0" indent="0">
              <a:buNone/>
            </a:pPr>
            <a:r>
              <a:rPr lang="en-US" sz="2400" dirty="0"/>
              <a:t>-Binary thresholding</a:t>
            </a:r>
          </a:p>
          <a:p>
            <a:pPr marL="36900" lvl="0" indent="0">
              <a:buNone/>
            </a:pPr>
            <a:r>
              <a:rPr lang="en-US" sz="2400" dirty="0"/>
              <a:t>-Lane Detection</a:t>
            </a:r>
          </a:p>
          <a:p>
            <a:pPr marL="36900" lvl="0" indent="0">
              <a:buNone/>
            </a:pPr>
            <a:r>
              <a:rPr lang="en-US" sz="2400" dirty="0"/>
              <a:t>-Curvature Calculation</a:t>
            </a:r>
          </a:p>
          <a:p>
            <a:pPr marL="36900" lvl="0" indent="0">
              <a:buNone/>
            </a:pPr>
            <a:r>
              <a:rPr lang="en-US" sz="2400" dirty="0"/>
              <a:t>-Yolo Algorithm</a:t>
            </a:r>
          </a:p>
          <a:p>
            <a:pPr marL="36900" lvl="0" indent="0">
              <a:buNone/>
            </a:pPr>
            <a:r>
              <a:rPr lang="en-US" sz="2400" dirty="0"/>
              <a:t>-Other Algorithm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AD22144-2BB3-C4B4-129B-D70C5999F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013" y="611589"/>
            <a:ext cx="10353762" cy="822341"/>
          </a:xfrm>
        </p:spPr>
        <p:txBody>
          <a:bodyPr>
            <a:normAutofit fontScale="90000"/>
          </a:bodyPr>
          <a:lstStyle/>
          <a:p>
            <a:r>
              <a:rPr lang="en-US" sz="4800" b="1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Fast R-CNN vs YOLO</a:t>
            </a:r>
            <a:br>
              <a:rPr lang="en-US" sz="4800" b="1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A9C948B-96C4-B512-0E85-F0CF97CF06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424221"/>
          </a:xfrm>
        </p:spPr>
        <p:txBody>
          <a:bodyPr/>
          <a:lstStyle/>
          <a:p>
            <a:r>
              <a:rPr lang="en-US" sz="2400" b="1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Fast R-CNN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F7D9245-C541-0942-7EBF-605D92EB21D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 Use regions to localize the object within the image</a:t>
            </a:r>
          </a:p>
          <a:p>
            <a:r>
              <a:rPr lang="en-US" dirty="0"/>
              <a:t>The network does not look at the complete image. Instead, parts of the image which have high probabilities of containing the object</a:t>
            </a:r>
          </a:p>
          <a:p>
            <a:r>
              <a:rPr lang="en-US" dirty="0"/>
              <a:t>Region proposals become bottlenecks in Fast R-CNN algorithm affecting its performance.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1C8B172-C5A1-BFB5-987E-F6D5A86915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63166" y="1855153"/>
            <a:ext cx="4779582" cy="424222"/>
          </a:xfrm>
        </p:spPr>
        <p:txBody>
          <a:bodyPr/>
          <a:lstStyle/>
          <a:p>
            <a:r>
              <a:rPr lang="en-US" dirty="0"/>
              <a:t>YOLO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DFEF149-0AFA-E232-21CB-DAD13CC336F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A single convolutional network predicts the bounding boxes and the class probabilities for these boxes.</a:t>
            </a:r>
          </a:p>
          <a:p>
            <a:r>
              <a:rPr lang="en-US" dirty="0"/>
              <a:t>The limitation of YOLO algorithm is that it struggles with small objects within the image and objects close to each other, for example it might have difficulties in detecting a flock of birds. This is due to the spatial constraints of the algorithm.</a:t>
            </a:r>
          </a:p>
        </p:txBody>
      </p:sp>
    </p:spTree>
    <p:extLst>
      <p:ext uri="{BB962C8B-B14F-4D97-AF65-F5344CB8AC3E}">
        <p14:creationId xmlns:p14="http://schemas.microsoft.com/office/powerpoint/2010/main" val="42491325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6D88A3-0E2D-1BC9-980D-6E8CE883BB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6013" y="1855153"/>
            <a:ext cx="4764764" cy="3890483"/>
          </a:xfrm>
        </p:spPr>
        <p:txBody>
          <a:bodyPr/>
          <a:lstStyle/>
          <a:p>
            <a:r>
              <a:rPr lang="en-US" dirty="0"/>
              <a:t> It is significantly slower than YOLO</a:t>
            </a:r>
          </a:p>
          <a:p>
            <a:r>
              <a:rPr lang="en-US" dirty="0"/>
              <a:t>Low accuracy.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A6F009-A2BE-4A13-9C22-8BA8DD6C93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3167" y="1855153"/>
            <a:ext cx="4779581" cy="3890484"/>
          </a:xfrm>
        </p:spPr>
        <p:txBody>
          <a:bodyPr/>
          <a:lstStyle/>
          <a:p>
            <a:r>
              <a:rPr lang="en-US" dirty="0"/>
              <a:t> Improved detection results compared to Fast R-CNN</a:t>
            </a:r>
          </a:p>
          <a:p>
            <a:r>
              <a:rPr lang="en-US" dirty="0"/>
              <a:t>It makes classification and bounding box regression at the same time.</a:t>
            </a:r>
          </a:p>
          <a:p>
            <a:r>
              <a:rPr lang="en-US" dirty="0"/>
              <a:t>YOLO is clearly the most efficient</a:t>
            </a:r>
          </a:p>
        </p:txBody>
      </p:sp>
    </p:spTree>
    <p:extLst>
      <p:ext uri="{BB962C8B-B14F-4D97-AF65-F5344CB8AC3E}">
        <p14:creationId xmlns:p14="http://schemas.microsoft.com/office/powerpoint/2010/main" val="843070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8">
            <a:extLst>
              <a:ext uri="{FF2B5EF4-FFF2-40B4-BE49-F238E27FC236}">
                <a16:creationId xmlns:a16="http://schemas.microsoft.com/office/drawing/2014/main" id="{61B2A784-4501-42A8-86DF-DB27DE39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25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D18263-4276-AEA5-1A0A-B711942E1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772" y="1144980"/>
            <a:ext cx="5063458" cy="15607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Camera Calibration</a:t>
            </a:r>
          </a:p>
        </p:txBody>
      </p:sp>
      <p:sp>
        <p:nvSpPr>
          <p:cNvPr id="25" name="Freeform: Shape 20">
            <a:extLst>
              <a:ext uri="{FF2B5EF4-FFF2-40B4-BE49-F238E27FC236}">
                <a16:creationId xmlns:a16="http://schemas.microsoft.com/office/drawing/2014/main" id="{5DCD51DF-47F0-4E43-9A0F-6B18888E09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498" y="0"/>
            <a:ext cx="4901184" cy="4032504"/>
          </a:xfrm>
          <a:custGeom>
            <a:avLst/>
            <a:gdLst>
              <a:gd name="connsiteX0" fmla="*/ 0 w 4901184"/>
              <a:gd name="connsiteY0" fmla="*/ 0 h 4032504"/>
              <a:gd name="connsiteX1" fmla="*/ 4901184 w 4901184"/>
              <a:gd name="connsiteY1" fmla="*/ 0 h 4032504"/>
              <a:gd name="connsiteX2" fmla="*/ 4901184 w 4901184"/>
              <a:gd name="connsiteY2" fmla="*/ 3813911 h 4032504"/>
              <a:gd name="connsiteX3" fmla="*/ 4682591 w 4901184"/>
              <a:gd name="connsiteY3" fmla="*/ 4032504 h 4032504"/>
              <a:gd name="connsiteX4" fmla="*/ 218593 w 4901184"/>
              <a:gd name="connsiteY4" fmla="*/ 4032504 h 4032504"/>
              <a:gd name="connsiteX5" fmla="*/ 0 w 4901184"/>
              <a:gd name="connsiteY5" fmla="*/ 3813911 h 4032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01184" h="4032504">
                <a:moveTo>
                  <a:pt x="0" y="0"/>
                </a:moveTo>
                <a:lnTo>
                  <a:pt x="4901184" y="0"/>
                </a:lnTo>
                <a:lnTo>
                  <a:pt x="4901184" y="3813911"/>
                </a:lnTo>
                <a:cubicBezTo>
                  <a:pt x="4901184" y="3934637"/>
                  <a:pt x="4803317" y="4032504"/>
                  <a:pt x="4682591" y="4032504"/>
                </a:cubicBezTo>
                <a:lnTo>
                  <a:pt x="218593" y="4032504"/>
                </a:lnTo>
                <a:cubicBezTo>
                  <a:pt x="97867" y="4032504"/>
                  <a:pt x="0" y="3934637"/>
                  <a:pt x="0" y="381391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Content Placeholder 7" descr="A black and white checkered surface&#10;&#10;Description automatically generated with low confidence">
            <a:extLst>
              <a:ext uri="{FF2B5EF4-FFF2-40B4-BE49-F238E27FC236}">
                <a16:creationId xmlns:a16="http://schemas.microsoft.com/office/drawing/2014/main" id="{FF01DA70-D932-5EB9-D3E0-8413F884AA8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9411" r="1936"/>
          <a:stretch/>
        </p:blipFill>
        <p:spPr>
          <a:xfrm>
            <a:off x="870090" y="-3"/>
            <a:ext cx="4572000" cy="3867912"/>
          </a:xfrm>
          <a:custGeom>
            <a:avLst/>
            <a:gdLst/>
            <a:ahLst/>
            <a:cxnLst/>
            <a:rect l="l" t="t" r="r" b="b"/>
            <a:pathLst>
              <a:path w="4572000" h="3867912">
                <a:moveTo>
                  <a:pt x="0" y="0"/>
                </a:moveTo>
                <a:lnTo>
                  <a:pt x="4572000" y="0"/>
                </a:lnTo>
                <a:lnTo>
                  <a:pt x="4572000" y="3704966"/>
                </a:lnTo>
                <a:cubicBezTo>
                  <a:pt x="4572000" y="3794959"/>
                  <a:pt x="4499047" y="3867912"/>
                  <a:pt x="4409054" y="3867912"/>
                </a:cubicBezTo>
                <a:lnTo>
                  <a:pt x="162946" y="3867912"/>
                </a:lnTo>
                <a:cubicBezTo>
                  <a:pt x="72953" y="3867912"/>
                  <a:pt x="0" y="3794959"/>
                  <a:pt x="0" y="3704966"/>
                </a:cubicBezTo>
                <a:close/>
              </a:path>
            </a:pathLst>
          </a:cu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67CF198-49C5-4D2A-93C6-A7A4D04B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498" y="4241249"/>
            <a:ext cx="4901184" cy="2616751"/>
          </a:xfrm>
          <a:custGeom>
            <a:avLst/>
            <a:gdLst>
              <a:gd name="connsiteX0" fmla="*/ 218593 w 4901184"/>
              <a:gd name="connsiteY0" fmla="*/ 0 h 2616751"/>
              <a:gd name="connsiteX1" fmla="*/ 4682591 w 4901184"/>
              <a:gd name="connsiteY1" fmla="*/ 0 h 2616751"/>
              <a:gd name="connsiteX2" fmla="*/ 4901184 w 4901184"/>
              <a:gd name="connsiteY2" fmla="*/ 218593 h 2616751"/>
              <a:gd name="connsiteX3" fmla="*/ 4901184 w 4901184"/>
              <a:gd name="connsiteY3" fmla="*/ 2616751 h 2616751"/>
              <a:gd name="connsiteX4" fmla="*/ 0 w 4901184"/>
              <a:gd name="connsiteY4" fmla="*/ 2616751 h 2616751"/>
              <a:gd name="connsiteX5" fmla="*/ 0 w 4901184"/>
              <a:gd name="connsiteY5" fmla="*/ 218593 h 2616751"/>
              <a:gd name="connsiteX6" fmla="*/ 218593 w 4901184"/>
              <a:gd name="connsiteY6" fmla="*/ 0 h 2616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1184" h="2616751">
                <a:moveTo>
                  <a:pt x="218593" y="0"/>
                </a:moveTo>
                <a:lnTo>
                  <a:pt x="4682591" y="0"/>
                </a:lnTo>
                <a:cubicBezTo>
                  <a:pt x="4803317" y="0"/>
                  <a:pt x="4901184" y="97867"/>
                  <a:pt x="4901184" y="218593"/>
                </a:cubicBezTo>
                <a:lnTo>
                  <a:pt x="4901184" y="2616751"/>
                </a:lnTo>
                <a:lnTo>
                  <a:pt x="0" y="2616751"/>
                </a:lnTo>
                <a:lnTo>
                  <a:pt x="0" y="218593"/>
                </a:lnTo>
                <a:cubicBezTo>
                  <a:pt x="0" y="97867"/>
                  <a:pt x="97867" y="0"/>
                  <a:pt x="218593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Content Placeholder 11" descr="Cars driving on a road&#10;&#10;Description automatically generated with low confidence">
            <a:extLst>
              <a:ext uri="{FF2B5EF4-FFF2-40B4-BE49-F238E27FC236}">
                <a16:creationId xmlns:a16="http://schemas.microsoft.com/office/drawing/2014/main" id="{27D99011-BF1C-6C28-599C-B07D4505D8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650"/>
          <a:stretch/>
        </p:blipFill>
        <p:spPr>
          <a:xfrm>
            <a:off x="870090" y="4405842"/>
            <a:ext cx="4572000" cy="2452159"/>
          </a:xfrm>
          <a:custGeom>
            <a:avLst/>
            <a:gdLst/>
            <a:ahLst/>
            <a:cxnLst/>
            <a:rect l="l" t="t" r="r" b="b"/>
            <a:pathLst>
              <a:path w="4572000" h="2452159">
                <a:moveTo>
                  <a:pt x="162946" y="0"/>
                </a:moveTo>
                <a:lnTo>
                  <a:pt x="4409054" y="0"/>
                </a:lnTo>
                <a:cubicBezTo>
                  <a:pt x="4499047" y="0"/>
                  <a:pt x="4572000" y="72953"/>
                  <a:pt x="4572000" y="162946"/>
                </a:cubicBezTo>
                <a:lnTo>
                  <a:pt x="4572000" y="2452159"/>
                </a:lnTo>
                <a:lnTo>
                  <a:pt x="0" y="2452159"/>
                </a:lnTo>
                <a:lnTo>
                  <a:pt x="0" y="162946"/>
                </a:lnTo>
                <a:cubicBezTo>
                  <a:pt x="0" y="72953"/>
                  <a:pt x="72953" y="0"/>
                  <a:pt x="162946" y="0"/>
                </a:cubicBezTo>
                <a:close/>
              </a:path>
            </a:pathLst>
          </a:custGeom>
        </p:spPr>
      </p:pic>
      <p:sp>
        <p:nvSpPr>
          <p:cNvPr id="26" name="Content Placeholder 15">
            <a:extLst>
              <a:ext uri="{FF2B5EF4-FFF2-40B4-BE49-F238E27FC236}">
                <a16:creationId xmlns:a16="http://schemas.microsoft.com/office/drawing/2014/main" id="{192C64C0-3A91-B58A-724E-E11ED45E62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85320" y="3609944"/>
            <a:ext cx="5063457" cy="1262610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dirty="0"/>
              <a:t>Distortion Types</a:t>
            </a:r>
          </a:p>
          <a:p>
            <a:r>
              <a:rPr lang="en-US" dirty="0"/>
              <a:t>Distortion </a:t>
            </a:r>
            <a:r>
              <a:rPr lang="en-US" dirty="0" err="1"/>
              <a:t>coeffients</a:t>
            </a:r>
            <a:endParaRPr lang="en-US" dirty="0"/>
          </a:p>
          <a:p>
            <a:r>
              <a:rPr lang="en-US" dirty="0"/>
              <a:t>Undistorting using Chessboard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277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9BCBB-15D0-57E3-B5BB-36B5F563F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Distortion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D20AD-55FE-FF9C-EB1B-2EF417C90BA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Radial Distortion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55A9C3-6D76-9347-7494-CC4E5C6D1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Tangential distortion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47CFC4-9004-4F85-5719-906D53A1D7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4258" y="2745605"/>
            <a:ext cx="5176881" cy="31584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F081AD-C79D-C7E3-E4FA-63FE1B036B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443" y="2992473"/>
            <a:ext cx="4376554" cy="20170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BF5659B-3126-8A8E-DF36-30B0E898A13C}"/>
              </a:ext>
            </a:extLst>
          </p:cNvPr>
          <p:cNvSpPr txBox="1"/>
          <p:nvPr/>
        </p:nvSpPr>
        <p:spPr>
          <a:xfrm>
            <a:off x="2093843" y="5473148"/>
            <a:ext cx="2002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Curved edged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530CCE-A45D-0AD1-66BD-D455C2B06453}"/>
              </a:ext>
            </a:extLst>
          </p:cNvPr>
          <p:cNvSpPr txBox="1"/>
          <p:nvPr/>
        </p:nvSpPr>
        <p:spPr>
          <a:xfrm>
            <a:off x="6281530" y="604511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This makes an image look tilted so that some objects appear farther away or closer than they actually </a:t>
            </a:r>
            <a:r>
              <a:rPr lang="en-US" dirty="0" err="1"/>
              <a:t>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184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1FD82-0E06-215A-2482-DAB46DCE7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Perspective Transformation</a:t>
            </a:r>
          </a:p>
        </p:txBody>
      </p:sp>
      <p:pic>
        <p:nvPicPr>
          <p:cNvPr id="6" name="Content Placeholder 5" descr="Chart&#10;&#10;Description automatically generated">
            <a:extLst>
              <a:ext uri="{FF2B5EF4-FFF2-40B4-BE49-F238E27FC236}">
                <a16:creationId xmlns:a16="http://schemas.microsoft.com/office/drawing/2014/main" id="{346244C8-B1E7-D0F1-4976-F06236091FA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25122" y="1644598"/>
            <a:ext cx="4856163" cy="2557826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8D5483-0E71-FA2D-D539-20F986BDCA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0717" y="3098917"/>
            <a:ext cx="4856841" cy="1788967"/>
          </a:xfrm>
        </p:spPr>
        <p:txBody>
          <a:bodyPr/>
          <a:lstStyle/>
          <a:p>
            <a:r>
              <a:rPr lang="en-US" dirty="0"/>
              <a:t>Bird Eye View</a:t>
            </a:r>
          </a:p>
          <a:p>
            <a:r>
              <a:rPr lang="en-US" dirty="0"/>
              <a:t>Mapping Points</a:t>
            </a:r>
          </a:p>
          <a:p>
            <a:r>
              <a:rPr lang="en-US" dirty="0"/>
              <a:t>Useful for Curvature Detection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A1D825-41FD-1902-CA4A-25EBC1D88D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797" y="4262268"/>
            <a:ext cx="4167283" cy="222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63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726E0AA-ACAD-4929-A688-C5F6D3E372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602E00-7F7E-E963-3737-195907543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900" y="4208220"/>
            <a:ext cx="3947771" cy="18506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600"/>
              <a:t>Binary Thresholding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CC0869B2-E557-C58C-BA43-B104D70CA0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6250" y="643467"/>
            <a:ext cx="3038039" cy="3038039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3BDF5F1-11B9-42EB-800A-B3D749BB4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2659" y="1476686"/>
            <a:ext cx="0" cy="1371600"/>
          </a:xfrm>
          <a:prstGeom prst="line">
            <a:avLst/>
          </a:prstGeom>
          <a:ln w="19050">
            <a:solidFill>
              <a:schemeClr val="tx1">
                <a:lumMod val="75000"/>
              </a:schemeClr>
            </a:solidFill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997F42-A60E-3C81-109A-8751F00693A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5251325" y="643467"/>
            <a:ext cx="5400958" cy="3038039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FEB37-2240-B396-7D94-AD5BBBE079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51324" y="4208220"/>
            <a:ext cx="6319003" cy="18506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Sobel</a:t>
            </a:r>
          </a:p>
          <a:p>
            <a:r>
              <a:rPr lang="en-US"/>
              <a:t>HLS</a:t>
            </a:r>
          </a:p>
          <a:p>
            <a:r>
              <a:rPr lang="en-US"/>
              <a:t>White Binary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997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B3897FC-A693-4656-8FCD-CF609C3B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E76619-BE3B-6B53-6F18-FCA59E159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900" y="643467"/>
            <a:ext cx="3946393" cy="195629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600"/>
              <a:t>Lane Detection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A745C9-0321-B6A8-35FF-17D2EB4777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39768" y="643467"/>
            <a:ext cx="6430560" cy="19562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Histogram</a:t>
            </a:r>
          </a:p>
          <a:p>
            <a:r>
              <a:rPr lang="en-US" dirty="0"/>
              <a:t>Sliding Window</a:t>
            </a:r>
          </a:p>
        </p:txBody>
      </p:sp>
      <p:pic>
        <p:nvPicPr>
          <p:cNvPr id="8" name="Picture 7" descr="A picture containing text, clock, scoreboard&#10;&#10;Description automatically generated">
            <a:extLst>
              <a:ext uri="{FF2B5EF4-FFF2-40B4-BE49-F238E27FC236}">
                <a16:creationId xmlns:a16="http://schemas.microsoft.com/office/drawing/2014/main" id="{46F93DFD-7497-CDA3-C957-D3E28286B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8" y="3378215"/>
            <a:ext cx="4010825" cy="2256089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50C7260-B0EA-4B69-927F-A414658E9F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2659" y="3820460"/>
            <a:ext cx="0" cy="1371600"/>
          </a:xfrm>
          <a:prstGeom prst="line">
            <a:avLst/>
          </a:prstGeom>
          <a:ln w="19050">
            <a:solidFill>
              <a:schemeClr val="tx1">
                <a:lumMod val="75000"/>
              </a:schemeClr>
            </a:solidFill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Chart, histogram&#10;&#10;Description automatically generated">
            <a:extLst>
              <a:ext uri="{FF2B5EF4-FFF2-40B4-BE49-F238E27FC236}">
                <a16:creationId xmlns:a16="http://schemas.microsoft.com/office/drawing/2014/main" id="{C70F7AB3-C47E-F671-C775-4C55AAC64D3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5139768" y="3187995"/>
            <a:ext cx="6430560" cy="2636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216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8CCEB25-E2E3-481F-A03A-19767D3E7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582C65-ADDB-B0FA-083A-692F4DDA5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79898"/>
            <a:ext cx="3078749" cy="13525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600" dirty="0"/>
              <a:t>Curvature Calculation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8BACF659-8131-1FA0-56C2-C18CE49724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5202" r="-1" b="-1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614280D-B88E-4303-8066-34F5A92796DF}"/>
              </a:ext>
            </a:extLst>
          </p:cNvPr>
          <p:cNvSpPr txBox="1"/>
          <p:nvPr/>
        </p:nvSpPr>
        <p:spPr>
          <a:xfrm>
            <a:off x="649224" y="2002536"/>
            <a:ext cx="3255264" cy="996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0600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F4EDD8"/>
              </a:buClr>
              <a:buSzPct val="70000"/>
              <a:buFont typeface="Wingdings 2" charset="2"/>
              <a:buChar char=""/>
              <a:tabLst/>
              <a:defRPr/>
            </a:pPr>
            <a:r>
              <a:rPr kumimoji="0" lang="en-US" sz="2300" b="0" i="0" u="none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F4EDD8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Goudy Old Style"/>
                <a:ea typeface="+mn-ea"/>
                <a:cs typeface="+mn-cs"/>
              </a:rPr>
              <a:t>Vehicle Position</a:t>
            </a:r>
          </a:p>
          <a:p>
            <a:pPr marL="342900" marR="0" lvl="0" indent="-30600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F4EDD8"/>
              </a:buClr>
              <a:buSzPct val="70000"/>
              <a:buFont typeface="Wingdings 2" charset="2"/>
              <a:buChar char=""/>
              <a:tabLst/>
              <a:defRPr/>
            </a:pPr>
            <a:r>
              <a:rPr lang="en-US" sz="230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F4EDD8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latin typeface="Goudy Old Style"/>
              </a:rPr>
              <a:t>Radius Calculation</a:t>
            </a:r>
            <a:endParaRPr kumimoji="0" lang="en-US" sz="2300" b="0" i="0" u="none" strike="noStrike" kern="1200" cap="none" spc="0" normalizeH="0" baseline="0" noProof="0" dirty="0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solidFill>
                <a:srgbClr val="F4EDD8"/>
              </a:solidFill>
              <a:effectLst>
                <a:outerShdw blurRad="9525" dist="25400" dir="14640000" algn="tl" rotWithShape="0">
                  <a:prstClr val="black">
                    <a:alpha val="30000"/>
                  </a:prstClr>
                </a:outerShdw>
              </a:effectLst>
              <a:uLnTx/>
              <a:uFillTx/>
              <a:latin typeface="Goudy Old Styl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1520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450DE-0AE4-E767-F6D0-91FDFEA10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22" y="609600"/>
            <a:ext cx="3706889" cy="649357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Object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2BC7D-634F-FECA-0E78-CECEA4FA9A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It’s a phenomenon in computer vision that involves the detection of various objects in digital images or videos. Some of the objects detected include people, cars, chairs, stones, buildings, and animals.</a:t>
            </a:r>
          </a:p>
          <a:p>
            <a:r>
              <a:rPr lang="en-US" dirty="0"/>
              <a:t>This phenomenon seeks to answer two basic questions:</a:t>
            </a:r>
          </a:p>
          <a:p>
            <a:endParaRPr lang="en-US" dirty="0"/>
          </a:p>
          <a:p>
            <a:pPr marL="494100" indent="-457200">
              <a:buSzPct val="90000"/>
              <a:buFont typeface="+mj-lt"/>
              <a:buAutoNum type="arabicPeriod"/>
            </a:pPr>
            <a:r>
              <a:rPr lang="en-US" sz="2800" dirty="0"/>
              <a:t>What is the object? </a:t>
            </a:r>
            <a:r>
              <a:rPr lang="en-US" dirty="0"/>
              <a:t>This question seeks to identify the object in a specific image.</a:t>
            </a:r>
          </a:p>
          <a:p>
            <a:pPr marL="494100" indent="-457200">
              <a:buSzPct val="90000"/>
              <a:buFont typeface="+mj-lt"/>
              <a:buAutoNum type="arabicPeriod"/>
            </a:pPr>
            <a:r>
              <a:rPr lang="en-US" sz="2800" dirty="0"/>
              <a:t>Where is it? </a:t>
            </a:r>
            <a:r>
              <a:rPr lang="en-US" dirty="0"/>
              <a:t>This question seeks to establish the exact location of the object within the image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CCA895-CB32-F981-C1B3-08D49FD35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75" y="2252871"/>
            <a:ext cx="4655058" cy="343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1294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{43B15C3B-3FD1-4318-9421-FEA7705E6D55}tf55705232_win32</Template>
  <TotalTime>266</TotalTime>
  <Words>1112</Words>
  <Application>Microsoft Office PowerPoint</Application>
  <PresentationFormat>Widescreen</PresentationFormat>
  <Paragraphs>115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Goudy Old Style</vt:lpstr>
      <vt:lpstr>Wingdings 2</vt:lpstr>
      <vt:lpstr>SlateVTI</vt:lpstr>
      <vt:lpstr>Digital Image Processing</vt:lpstr>
      <vt:lpstr>Contents</vt:lpstr>
      <vt:lpstr>Camera Calibration</vt:lpstr>
      <vt:lpstr>Distortion Types</vt:lpstr>
      <vt:lpstr>Perspective Transformation</vt:lpstr>
      <vt:lpstr>Binary Thresholding</vt:lpstr>
      <vt:lpstr>Lane Detection</vt:lpstr>
      <vt:lpstr>Curvature Calculation</vt:lpstr>
      <vt:lpstr>Object Detection</vt:lpstr>
      <vt:lpstr>YOLO You Only Look Once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Fast R-CNN vs YOLO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Image Processing</dc:title>
  <dc:creator>Youssef Hussien Mahmoud Abd El-Salam 1805437</dc:creator>
  <cp:lastModifiedBy>Tasneem Essmat Metwally Bayoumi 1807431</cp:lastModifiedBy>
  <cp:revision>5</cp:revision>
  <dcterms:created xsi:type="dcterms:W3CDTF">2022-05-21T17:28:42Z</dcterms:created>
  <dcterms:modified xsi:type="dcterms:W3CDTF">2022-05-26T18:27:27Z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